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41"/>
  </p:notesMasterIdLst>
  <p:sldIdLst>
    <p:sldId id="263" r:id="rId2"/>
    <p:sldId id="338" r:id="rId3"/>
    <p:sldId id="311" r:id="rId4"/>
    <p:sldId id="262" r:id="rId5"/>
    <p:sldId id="264" r:id="rId6"/>
    <p:sldId id="269" r:id="rId7"/>
    <p:sldId id="268" r:id="rId8"/>
    <p:sldId id="270" r:id="rId9"/>
    <p:sldId id="349" r:id="rId10"/>
    <p:sldId id="345" r:id="rId11"/>
    <p:sldId id="312" r:id="rId12"/>
    <p:sldId id="346" r:id="rId13"/>
    <p:sldId id="351" r:id="rId14"/>
    <p:sldId id="273" r:id="rId15"/>
    <p:sldId id="258" r:id="rId16"/>
    <p:sldId id="316" r:id="rId17"/>
    <p:sldId id="275" r:id="rId18"/>
    <p:sldId id="277" r:id="rId19"/>
    <p:sldId id="319" r:id="rId20"/>
    <p:sldId id="321" r:id="rId21"/>
    <p:sldId id="353" r:id="rId22"/>
    <p:sldId id="322" r:id="rId23"/>
    <p:sldId id="354" r:id="rId24"/>
    <p:sldId id="344" r:id="rId25"/>
    <p:sldId id="356" r:id="rId26"/>
    <p:sldId id="284" r:id="rId27"/>
    <p:sldId id="358" r:id="rId28"/>
    <p:sldId id="355" r:id="rId29"/>
    <p:sldId id="359" r:id="rId30"/>
    <p:sldId id="360" r:id="rId31"/>
    <p:sldId id="361" r:id="rId32"/>
    <p:sldId id="329" r:id="rId33"/>
    <p:sldId id="367" r:id="rId34"/>
    <p:sldId id="363" r:id="rId35"/>
    <p:sldId id="368" r:id="rId36"/>
    <p:sldId id="332" r:id="rId37"/>
    <p:sldId id="365" r:id="rId38"/>
    <p:sldId id="366" r:id="rId39"/>
    <p:sldId id="259"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PC" initials="M" lastIdx="0" clrIdx="0">
    <p:extLst>
      <p:ext uri="{19B8F6BF-5375-455C-9EA6-DF929625EA0E}">
        <p15:presenceInfo xmlns:p15="http://schemas.microsoft.com/office/powerpoint/2012/main" userId="My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 cuc" userId="641c28c5d13577cf" providerId="LiveId" clId="{58D5701B-5A50-45D0-8572-13AC9E45DE83}"/>
    <pc:docChg chg="modSld">
      <pc:chgData name="do cuc" userId="641c28c5d13577cf" providerId="LiveId" clId="{58D5701B-5A50-45D0-8572-13AC9E45DE83}" dt="2023-10-28T00:43:11.571" v="93" actId="1036"/>
      <pc:docMkLst>
        <pc:docMk/>
      </pc:docMkLst>
      <pc:sldChg chg="modSp">
        <pc:chgData name="do cuc" userId="641c28c5d13577cf" providerId="LiveId" clId="{58D5701B-5A50-45D0-8572-13AC9E45DE83}" dt="2023-10-28T00:41:45.842" v="0" actId="255"/>
        <pc:sldMkLst>
          <pc:docMk/>
          <pc:sldMk cId="3693191776" sldId="264"/>
        </pc:sldMkLst>
        <pc:spChg chg="mod">
          <ac:chgData name="do cuc" userId="641c28c5d13577cf" providerId="LiveId" clId="{58D5701B-5A50-45D0-8572-13AC9E45DE83}" dt="2023-10-28T00:41:45.842" v="0" actId="255"/>
          <ac:spMkLst>
            <pc:docMk/>
            <pc:sldMk cId="3693191776" sldId="264"/>
            <ac:spMk id="6" creationId="{00000000-0000-0000-0000-000000000000}"/>
          </ac:spMkLst>
        </pc:spChg>
      </pc:sldChg>
      <pc:sldChg chg="modSp mod">
        <pc:chgData name="do cuc" userId="641c28c5d13577cf" providerId="LiveId" clId="{58D5701B-5A50-45D0-8572-13AC9E45DE83}" dt="2023-10-28T00:43:11.571" v="93" actId="1036"/>
        <pc:sldMkLst>
          <pc:docMk/>
          <pc:sldMk cId="2830835154" sldId="268"/>
        </pc:sldMkLst>
        <pc:spChg chg="mod">
          <ac:chgData name="do cuc" userId="641c28c5d13577cf" providerId="LiveId" clId="{58D5701B-5A50-45D0-8572-13AC9E45DE83}" dt="2023-10-28T00:43:11.571" v="93" actId="1036"/>
          <ac:spMkLst>
            <pc:docMk/>
            <pc:sldMk cId="2830835154" sldId="268"/>
            <ac:spMk id="3" creationId="{00000000-0000-0000-0000-000000000000}"/>
          </ac:spMkLst>
        </pc:spChg>
        <pc:spChg chg="mod">
          <ac:chgData name="do cuc" userId="641c28c5d13577cf" providerId="LiveId" clId="{58D5701B-5A50-45D0-8572-13AC9E45DE83}" dt="2023-10-28T00:43:00.321" v="84" actId="255"/>
          <ac:spMkLst>
            <pc:docMk/>
            <pc:sldMk cId="2830835154" sldId="268"/>
            <ac:spMk id="4" creationId="{00000000-0000-0000-0000-000000000000}"/>
          </ac:spMkLst>
        </pc:spChg>
        <pc:spChg chg="mod">
          <ac:chgData name="do cuc" userId="641c28c5d13577cf" providerId="LiveId" clId="{58D5701B-5A50-45D0-8572-13AC9E45DE83}" dt="2023-10-28T00:43:00.321" v="84" actId="255"/>
          <ac:spMkLst>
            <pc:docMk/>
            <pc:sldMk cId="2830835154" sldId="268"/>
            <ac:spMk id="8" creationId="{00000000-0000-0000-0000-000000000000}"/>
          </ac:spMkLst>
        </pc:spChg>
        <pc:spChg chg="mod">
          <ac:chgData name="do cuc" userId="641c28c5d13577cf" providerId="LiveId" clId="{58D5701B-5A50-45D0-8572-13AC9E45DE83}" dt="2023-10-28T00:43:00.321" v="84" actId="255"/>
          <ac:spMkLst>
            <pc:docMk/>
            <pc:sldMk cId="2830835154" sldId="268"/>
            <ac:spMk id="9" creationId="{00000000-0000-0000-0000-000000000000}"/>
          </ac:spMkLst>
        </pc:spChg>
        <pc:spChg chg="mod">
          <ac:chgData name="do cuc" userId="641c28c5d13577cf" providerId="LiveId" clId="{58D5701B-5A50-45D0-8572-13AC9E45DE83}" dt="2023-10-28T00:43:00.321" v="84" actId="255"/>
          <ac:spMkLst>
            <pc:docMk/>
            <pc:sldMk cId="2830835154" sldId="268"/>
            <ac:spMk id="10" creationId="{00000000-0000-0000-0000-000000000000}"/>
          </ac:spMkLst>
        </pc:spChg>
        <pc:spChg chg="mod">
          <ac:chgData name="do cuc" userId="641c28c5d13577cf" providerId="LiveId" clId="{58D5701B-5A50-45D0-8572-13AC9E45DE83}" dt="2023-10-28T00:43:00.321" v="84" actId="255"/>
          <ac:spMkLst>
            <pc:docMk/>
            <pc:sldMk cId="2830835154" sldId="268"/>
            <ac:spMk id="14" creationId="{00000000-0000-0000-0000-000000000000}"/>
          </ac:spMkLst>
        </pc:spChg>
        <pc:spChg chg="mod">
          <ac:chgData name="do cuc" userId="641c28c5d13577cf" providerId="LiveId" clId="{58D5701B-5A50-45D0-8572-13AC9E45DE83}" dt="2023-10-28T00:43:00.321" v="84" actId="255"/>
          <ac:spMkLst>
            <pc:docMk/>
            <pc:sldMk cId="2830835154" sldId="268"/>
            <ac:spMk id="573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84135-9586-4D24-91D6-DDBAADFBE989}" type="datetimeFigureOut">
              <a:rPr lang="en-US" smtClean="0"/>
              <a:t>10/28/2023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72D4E-2C00-4B20-9572-3823B45A9875}" type="slidenum">
              <a:rPr lang="en-US" smtClean="0"/>
              <a:t>‹#›</a:t>
            </a:fld>
            <a:endParaRPr lang="en-US"/>
          </a:p>
        </p:txBody>
      </p:sp>
    </p:spTree>
    <p:extLst>
      <p:ext uri="{BB962C8B-B14F-4D97-AF65-F5344CB8AC3E}">
        <p14:creationId xmlns:p14="http://schemas.microsoft.com/office/powerpoint/2010/main" val="206855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72D4E-2C00-4B20-9572-3823B45A9875}" type="slidenum">
              <a:rPr lang="en-US" smtClean="0"/>
              <a:t>26</a:t>
            </a:fld>
            <a:endParaRPr lang="en-US"/>
          </a:p>
        </p:txBody>
      </p:sp>
    </p:spTree>
    <p:extLst>
      <p:ext uri="{BB962C8B-B14F-4D97-AF65-F5344CB8AC3E}">
        <p14:creationId xmlns:p14="http://schemas.microsoft.com/office/powerpoint/2010/main" val="350310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72D4E-2C00-4B20-9572-3823B45A9875}" type="slidenum">
              <a:rPr lang="en-US" smtClean="0"/>
              <a:t>27</a:t>
            </a:fld>
            <a:endParaRPr lang="en-US"/>
          </a:p>
        </p:txBody>
      </p:sp>
    </p:spTree>
    <p:extLst>
      <p:ext uri="{BB962C8B-B14F-4D97-AF65-F5344CB8AC3E}">
        <p14:creationId xmlns:p14="http://schemas.microsoft.com/office/powerpoint/2010/main" val="1060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8BE9367-B5C3-4FEC-B846-313B093F6F9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76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9BCB4C6-8BCE-4D47-A64F-E0ABEC8063C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17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1D771DD-F320-4C20-9FF9-8B803F11C1E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3000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gradFill>
          <a:gsLst>
            <a:gs pos="0">
              <a:srgbClr val="CCECFF"/>
            </a:gs>
            <a:gs pos="100000">
              <a:srgbClr val="FFFFFF"/>
            </a:gs>
          </a:gsLst>
          <a:lin ang="10800000" scaled="1"/>
        </a:gradFill>
        <a:effectLst/>
      </p:bgPr>
    </p:bg>
    <p:spTree>
      <p:nvGrpSpPr>
        <p:cNvPr id="1" name=""/>
        <p:cNvGrpSpPr/>
        <p:nvPr/>
      </p:nvGrpSpPr>
      <p:grpSpPr>
        <a:xfrm>
          <a:off x="0" y="0"/>
          <a:ext cx="0" cy="0"/>
          <a:chOff x="0" y="0"/>
          <a:chExt cx="0" cy="0"/>
        </a:xfrm>
      </p:grpSpPr>
      <p:sp>
        <p:nvSpPr>
          <p:cNvPr id="256005" name="Title 256004"/>
          <p:cNvSpPr>
            <a:spLocks noGrp="1"/>
          </p:cNvSpPr>
          <p:nvPr>
            <p:ph type="title" idx="4294967295"/>
          </p:nvPr>
        </p:nvSpPr>
        <p:spPr>
          <a:xfrm>
            <a:off x="685800" y="609600"/>
            <a:ext cx="7772400" cy="1143000"/>
          </a:xfrm>
          <a:prstGeom prst="rect">
            <a:avLst/>
          </a:prstGeom>
          <a:noFill/>
          <a:ln>
            <a:noFill/>
          </a:ln>
          <a:effectLst/>
        </p:spPr>
        <p:txBody>
          <a:bodyPr lIns="92075" tIns="46038" rIns="92075" bIns="46038" anchor="ctr"/>
          <a:lstStyle/>
          <a:p>
            <a:pPr lvl="0"/>
            <a:r>
              <a:rPr lang="en-US" altLang="en-US" dirty="0"/>
              <a:t>Click to edit Master title style</a:t>
            </a:r>
          </a:p>
        </p:txBody>
      </p:sp>
      <p:sp>
        <p:nvSpPr>
          <p:cNvPr id="256006" name="Date Placeholder 256005"/>
          <p:cNvSpPr>
            <a:spLocks noGrp="1"/>
          </p:cNvSpPr>
          <p:nvPr>
            <p:ph type="dt" sz="half" idx="2"/>
          </p:nvPr>
        </p:nvSpPr>
        <p:spPr>
          <a:xfrm>
            <a:off x="685800" y="6248400"/>
            <a:ext cx="1905000" cy="457200"/>
          </a:xfrm>
          <a:prstGeom prst="rect">
            <a:avLst/>
          </a:prstGeom>
          <a:noFill/>
          <a:ln>
            <a:noFill/>
          </a:ln>
          <a:effectLst/>
        </p:spPr>
        <p:txBody>
          <a:bodyPr lIns="92075" tIns="46038" rIns="92075" bIns="46038" anchor="ctr"/>
          <a:lstStyle/>
          <a:p>
            <a:pPr>
              <a:buClr>
                <a:srgbClr val="FFFFFF"/>
              </a:buClr>
              <a:buFont typeface="Times New Roman" charset="0"/>
            </a:pPr>
            <a:fld id="{12FF1C42-D199-3054-1080-587298610EC3}" type="datetime15">
              <a:rPr lang="en-US" altLang="en-US" sz="1400" dirty="0">
                <a:latin typeface="Times New Roman" charset="0"/>
              </a:rPr>
              <a:pPr>
                <a:buClr>
                  <a:srgbClr val="FFFFFF"/>
                </a:buClr>
                <a:buFont typeface="Times New Roman" charset="0"/>
              </a:pPr>
              <a:t>15</a:t>
            </a:fld>
            <a:endParaRPr lang="en-US" altLang="en-US" sz="1400" dirty="0">
              <a:latin typeface="Times New Roman" charset="0"/>
            </a:endParaRPr>
          </a:p>
        </p:txBody>
      </p:sp>
      <p:sp>
        <p:nvSpPr>
          <p:cNvPr id="256007" name="Footer Placeholder 256006"/>
          <p:cNvSpPr>
            <a:spLocks noGrp="1"/>
          </p:cNvSpPr>
          <p:nvPr>
            <p:ph type="ftr" sz="quarter" idx="3"/>
          </p:nvPr>
        </p:nvSpPr>
        <p:spPr>
          <a:xfrm>
            <a:off x="3124200" y="6248400"/>
            <a:ext cx="2895600" cy="457200"/>
          </a:xfrm>
          <a:prstGeom prst="rect">
            <a:avLst/>
          </a:prstGeom>
          <a:noFill/>
          <a:ln>
            <a:noFill/>
          </a:ln>
          <a:effectLst/>
        </p:spPr>
        <p:txBody>
          <a:bodyPr lIns="92075" tIns="46038" rIns="92075" bIns="46038" anchor="ctr"/>
          <a:lstStyle/>
          <a:p>
            <a:pPr algn="ctr">
              <a:buClr>
                <a:srgbClr val="FFFFFF"/>
              </a:buClr>
              <a:buFont typeface="Times New Roman" charset="0"/>
            </a:pPr>
            <a:r>
              <a:rPr lang="en-US" altLang="en-US" sz="1400" dirty="0">
                <a:latin typeface="Times New Roman" charset="0"/>
              </a:rPr>
              <a:t>*</a:t>
            </a:r>
          </a:p>
        </p:txBody>
      </p:sp>
      <p:sp>
        <p:nvSpPr>
          <p:cNvPr id="256008" name="Slide Number Placeholder 256007"/>
          <p:cNvSpPr>
            <a:spLocks noGrp="1"/>
          </p:cNvSpPr>
          <p:nvPr>
            <p:ph type="sldNum" sz="quarter" idx="4"/>
          </p:nvPr>
        </p:nvSpPr>
        <p:spPr>
          <a:xfrm>
            <a:off x="6553200" y="6248400"/>
            <a:ext cx="1905000" cy="457200"/>
          </a:xfrm>
          <a:prstGeom prst="rect">
            <a:avLst/>
          </a:prstGeom>
          <a:noFill/>
          <a:ln>
            <a:noFill/>
          </a:ln>
          <a:effectLst/>
        </p:spPr>
        <p:txBody>
          <a:bodyPr lIns="92075" tIns="46038" rIns="92075" bIns="46038" anchor="ctr"/>
          <a:lstStyle/>
          <a:p>
            <a:pPr algn="r">
              <a:buClr>
                <a:srgbClr val="FFFFFF"/>
              </a:buClr>
              <a:buFont typeface="Times New Roman" charset="0"/>
            </a:pPr>
            <a:fld id="{12FF1C42-D199-3056-1080-587298610EC3}" type="slidenum">
              <a:rPr lang="en-US" altLang="en-US" sz="1400" dirty="0">
                <a:latin typeface="Times New Roman" charset="0"/>
              </a:rPr>
              <a:pPr algn="r">
                <a:buClr>
                  <a:srgbClr val="FFFFFF"/>
                </a:buClr>
                <a:buFont typeface="Times New Roman" charset="0"/>
              </a:pPr>
              <a:t>‹#›</a:t>
            </a:fld>
            <a:endParaRPr lang="en-US" altLang="en-US" sz="1400" dirty="0">
              <a:latin typeface="Times New Roman" charset="0"/>
            </a:endParaRPr>
          </a:p>
        </p:txBody>
      </p:sp>
      <p:sp>
        <p:nvSpPr>
          <p:cNvPr id="256009" name="Text Placeholder 256008"/>
          <p:cNvSpPr>
            <a:spLocks noGrp="1"/>
          </p:cNvSpPr>
          <p:nvPr>
            <p:ph type="body" idx="1"/>
          </p:nvPr>
        </p:nvSpPr>
        <p:spPr>
          <a:xfrm>
            <a:off x="685800" y="1981200"/>
            <a:ext cx="7772400" cy="41148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71012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4D3866B-6CD0-4754-A770-2354541E89A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094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24BEF3F-6D65-4E28-8297-7FF250FA1A9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24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87037832-B78D-4E00-B05E-7265824F5DF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059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E4F376EA-6790-4158-930B-F01578F5409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02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7E1EAD9D-96C8-49C7-8861-8EC8590A71D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059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777CA926-749F-4091-8900-4E0847F752E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75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EF4762D-A6FC-44B8-9E88-11742BD3ABD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31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9DE11E5B-B301-4481-919C-503E4DD75FF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200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8B2CFB06-D86F-4FA5-8903-ACEB5CE74A1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1208576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vi.wikipedia.org/wiki/Uranium" TargetMode="External"/><Relationship Id="rId13" Type="http://schemas.openxmlformats.org/officeDocument/2006/relationships/hyperlink" Target="https://vi.wikipedia.org/wiki/Kh%C3%AD_%C4%91%E1%BB%91t" TargetMode="External"/><Relationship Id="rId3" Type="http://schemas.openxmlformats.org/officeDocument/2006/relationships/hyperlink" Target="https://vi.wikipedia.org/wiki/D%C3%A2n_s%E1%BB%91_th%E1%BA%BF_gi%E1%BB%9Bi" TargetMode="External"/><Relationship Id="rId7" Type="http://schemas.openxmlformats.org/officeDocument/2006/relationships/hyperlink" Target="https://vi.wikipedia.org/wiki/Kim_c%C6%B0%C6%A1ng" TargetMode="External"/><Relationship Id="rId12" Type="http://schemas.openxmlformats.org/officeDocument/2006/relationships/hyperlink" Target="https://vi.wikipedia.org/wiki/D%E1%BA%A7u_m%E1%BB%8F" TargetMode="External"/><Relationship Id="rId2" Type="http://schemas.openxmlformats.org/officeDocument/2006/relationships/hyperlink" Target="https://vi.wikipedia.org/wiki/Kil%C3%B4m%C3%A9t_vu%C3%B4ng" TargetMode="External"/><Relationship Id="rId1" Type="http://schemas.openxmlformats.org/officeDocument/2006/relationships/slideLayout" Target="../slideLayouts/slideLayout1.xml"/><Relationship Id="rId6" Type="http://schemas.openxmlformats.org/officeDocument/2006/relationships/hyperlink" Target="https://vi.wikipedia.org/wiki/V%C3%A0ng" TargetMode="External"/><Relationship Id="rId11" Type="http://schemas.openxmlformats.org/officeDocument/2006/relationships/hyperlink" Target="https://vi.wikipedia.org/wiki/Ph%E1%BB%91t_ph%C3%A1t" TargetMode="External"/><Relationship Id="rId5" Type="http://schemas.openxmlformats.org/officeDocument/2006/relationships/hyperlink" Target="https://vi.wikipedia.org/wiki/Kho%C3%A1ng_s%E1%BA%A3n" TargetMode="External"/><Relationship Id="rId10" Type="http://schemas.openxmlformats.org/officeDocument/2006/relationships/hyperlink" Target="https://vi.wikipedia.org/wiki/%C4%90%E1%BB%93ng" TargetMode="External"/><Relationship Id="rId4" Type="http://schemas.openxmlformats.org/officeDocument/2006/relationships/image" Target="../media/image2.png"/><Relationship Id="rId9" Type="http://schemas.openxmlformats.org/officeDocument/2006/relationships/hyperlink" Target="https://vi.wikipedia.org/wiki/Cr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vi.wikipedia.org/wiki/T%E1%BA%ADp_tin:Charles_Bell_-_Jan_van_Riebeeck_se_aankoms_aan_die_Kaap.jp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Downloads/Documents/b&#224;i%20thao%20giang%20I%20ti&#7871;t%207.ppt"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vn/imgres?imgurl=http://upload.wikimedia.org/wikipedia/commons/thumb/f/fe/Flag_of_Algeria_(bordered).svg/800px-Flag_of_Algeria_(bordered).svg.png&amp;imgrefurl=http://vi.wikipedia.org/wiki/T%E1%BA%ADp_tin:Flag_of_Algeria_(bordered).svg&amp;usg=__OHYfpON1fKkyZbBwabiOrLAaRdo=&amp;h=542&amp;w=800&amp;sz=16&amp;hl=vi&amp;start=4&amp;um=1&amp;tbnid=c-qeHrhLqiH-nM:&amp;tbnh=97&amp;tbnw=143&amp;prev=/images?q=c%E1%BB%9D++angeria&amp;hl=vi&amp;sa=G&amp;um=1" TargetMode="External"/><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hyperlink" Target="http://resource4business.drivehq.com/geo/eg.html"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vn/imgres?imgurl=http://upload.wikimedia.org/wikipedia/commons/thumb/f/fe/Flag_of_Algeria_(bordered).svg/800px-Flag_of_Algeria_(bordered).svg.png&amp;imgrefurl=http://vi.wikipedia.org/wiki/T%E1%BA%ADp_tin:Flag_of_Algeria_(bordered).svg&amp;usg=__OHYfpON1fKkyZbBwabiOrLAaRdo=&amp;h=542&amp;w=800&amp;sz=16&amp;hl=vi&amp;start=4&amp;um=1&amp;tbnid=c-qeHrhLqiH-nM:&amp;tbnh=97&amp;tbnw=143&amp;prev=/images?q=c%E1%BB%9D++angeria&amp;hl=vi&amp;sa=G&amp;um=1" TargetMode="Externa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hyperlink" Target="http://resource4business.drivehq.com/geo/eg.html"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5"/>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50000"/>
              </a:spcBef>
              <a:spcAft>
                <a:spcPct val="0"/>
              </a:spcAft>
            </a:pPr>
            <a:endParaRPr lang="en-US">
              <a:solidFill>
                <a:srgbClr val="000000"/>
              </a:solidFill>
              <a:latin typeface="Franklin Gothic Book" pitchFamily="34" charset="0"/>
              <a:cs typeface="Arial" charset="0"/>
            </a:endParaRPr>
          </a:p>
        </p:txBody>
      </p:sp>
      <p:sp>
        <p:nvSpPr>
          <p:cNvPr id="102404" name="Text Box 6"/>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50000"/>
              </a:spcBef>
              <a:spcAft>
                <a:spcPct val="0"/>
              </a:spcAft>
            </a:pPr>
            <a:endParaRPr lang="en-US">
              <a:solidFill>
                <a:srgbClr val="000000"/>
              </a:solidFill>
              <a:latin typeface="Franklin Gothic Book" pitchFamily="34" charset="0"/>
              <a:cs typeface="Arial" charset="0"/>
            </a:endParaRPr>
          </a:p>
        </p:txBody>
      </p:sp>
      <p:sp>
        <p:nvSpPr>
          <p:cNvPr id="102408" name="Text Box 10"/>
          <p:cNvSpPr txBox="1">
            <a:spLocks noChangeArrowheads="1"/>
          </p:cNvSpPr>
          <p:nvPr/>
        </p:nvSpPr>
        <p:spPr bwMode="auto">
          <a:xfrm>
            <a:off x="0" y="3581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50000"/>
              </a:spcBef>
              <a:spcAft>
                <a:spcPct val="0"/>
              </a:spcAft>
            </a:pPr>
            <a:endParaRPr lang="en-US">
              <a:solidFill>
                <a:srgbClr val="000000"/>
              </a:solidFill>
              <a:latin typeface="Franklin Gothic Book" pitchFamily="34" charset="0"/>
              <a:cs typeface="Arial" charset="0"/>
            </a:endParaRPr>
          </a:p>
        </p:txBody>
      </p:sp>
      <p:sp>
        <p:nvSpPr>
          <p:cNvPr id="4" name="Explosion 2 3"/>
          <p:cNvSpPr/>
          <p:nvPr/>
        </p:nvSpPr>
        <p:spPr>
          <a:xfrm>
            <a:off x="3505200" y="2057400"/>
            <a:ext cx="3505200" cy="213359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C000"/>
                </a:solidFill>
              </a:rPr>
              <a:t>CHÂU PHI</a:t>
            </a:r>
            <a:endParaRPr lang="en-US" dirty="0">
              <a:solidFill>
                <a:srgbClr val="FFC000"/>
              </a:solidFill>
            </a:endParaRPr>
          </a:p>
        </p:txBody>
      </p:sp>
    </p:spTree>
    <p:extLst>
      <p:ext uri="{BB962C8B-B14F-4D97-AF65-F5344CB8AC3E}">
        <p14:creationId xmlns:p14="http://schemas.microsoft.com/office/powerpoint/2010/main" val="30669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circle(in)">
                                      <p:cBhvr>
                                        <p:cTn id="7" dur="2000"/>
                                        <p:tgtEl>
                                          <p:spTgt spid="1024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52400" y="7762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latin typeface="Times New Roman" pitchFamily="18" charset="0"/>
                <a:cs typeface="Times New Roman" pitchFamily="18" charset="0"/>
              </a:rPr>
              <a:t>I.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chung</a:t>
            </a:r>
            <a:endParaRPr lang="en-US" sz="2800" b="1" dirty="0">
              <a:latin typeface="Times New Roman" pitchFamily="18" charset="0"/>
              <a:cs typeface="Times New Roman" pitchFamily="18" charset="0"/>
            </a:endParaRPr>
          </a:p>
        </p:txBody>
      </p:sp>
      <p:sp>
        <p:nvSpPr>
          <p:cNvPr id="10" name="TextBox 9"/>
          <p:cNvSpPr txBox="1"/>
          <p:nvPr/>
        </p:nvSpPr>
        <p:spPr>
          <a:xfrm>
            <a:off x="152400" y="1354098"/>
            <a:ext cx="8610600" cy="400110"/>
          </a:xfrm>
          <a:prstGeom prst="rect">
            <a:avLst/>
          </a:prstGeom>
          <a:noFill/>
        </p:spPr>
        <p:txBody>
          <a:bodyPr wrap="square" rtlCol="0">
            <a:spAutoFit/>
          </a:bodyPr>
          <a:lstStyle/>
          <a:p>
            <a:pPr marL="342900" indent="-342900" algn="just">
              <a:spcAft>
                <a:spcPts val="0"/>
              </a:spcAft>
              <a:buFontTx/>
              <a:buChar char="-"/>
            </a:pPr>
            <a:r>
              <a:rPr lang="en-US" sz="2000" dirty="0">
                <a:latin typeface="Times New Roman" panose="02020603050405020304" pitchFamily="18" charset="0"/>
                <a:ea typeface="Times New Roman"/>
                <a:cs typeface="Times New Roman" panose="02020603050405020304" pitchFamily="18" charset="0"/>
              </a:rPr>
              <a:t>Sau CTTG2, </a:t>
            </a:r>
            <a:r>
              <a:rPr lang="en-US" sz="2000" dirty="0" err="1">
                <a:latin typeface="Times New Roman" panose="02020603050405020304" pitchFamily="18" charset="0"/>
                <a:ea typeface="Times New Roman"/>
                <a:cs typeface="Times New Roman" panose="02020603050405020304" pitchFamily="18" charset="0"/>
              </a:rPr>
              <a:t>phong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trào</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đấu</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tranh</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diễn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ra</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sôi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nổi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sớm</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nhất</a:t>
            </a:r>
            <a:r>
              <a:rPr lang="en-US" sz="2000" dirty="0">
                <a:latin typeface="Times New Roman" panose="02020603050405020304" pitchFamily="18" charset="0"/>
                <a:ea typeface="Times New Roman"/>
                <a:cs typeface="Times New Roman" panose="02020603050405020304" pitchFamily="18" charset="0"/>
              </a:rPr>
              <a:t> ở </a:t>
            </a:r>
            <a:r>
              <a:rPr lang="en-US" sz="2000" dirty="0" err="1">
                <a:latin typeface="Times New Roman" panose="02020603050405020304" pitchFamily="18" charset="0"/>
                <a:ea typeface="Times New Roman"/>
                <a:cs typeface="Times New Roman" panose="02020603050405020304" pitchFamily="18" charset="0"/>
              </a:rPr>
              <a:t>Bắc</a:t>
            </a:r>
            <a:r>
              <a:rPr lang="en-US" sz="2000" dirty="0">
                <a:latin typeface="Times New Roman" panose="02020603050405020304" pitchFamily="18" charset="0"/>
                <a:ea typeface="Times New Roman"/>
                <a:cs typeface="Times New Roman" panose="02020603050405020304" pitchFamily="18" charset="0"/>
              </a:rPr>
              <a:t> Phi :</a:t>
            </a:r>
          </a:p>
        </p:txBody>
      </p:sp>
      <p:sp>
        <p:nvSpPr>
          <p:cNvPr id="14" name="Text Box 4"/>
          <p:cNvSpPr txBox="1">
            <a:spLocks noChangeArrowheads="1"/>
          </p:cNvSpPr>
          <p:nvPr/>
        </p:nvSpPr>
        <p:spPr bwMode="auto">
          <a:xfrm>
            <a:off x="1066800" y="2387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a:latin typeface="Times New Roman" pitchFamily="18" charset="0"/>
                <a:cs typeface="Times New Roman" pitchFamily="18" charset="0"/>
              </a:rPr>
              <a:t>TIẾT 7.Bài </a:t>
            </a:r>
            <a:r>
              <a:rPr lang="en-US" sz="2800" b="1" dirty="0">
                <a:latin typeface="Times New Roman" pitchFamily="18" charset="0"/>
                <a:cs typeface="Times New Roman" pitchFamily="18" charset="0"/>
              </a:rPr>
              <a:t>6: CÁC NƯỚC CHÂU PHI</a:t>
            </a:r>
          </a:p>
        </p:txBody>
      </p:sp>
      <p:sp>
        <p:nvSpPr>
          <p:cNvPr id="3" name="TextBox 2"/>
          <p:cNvSpPr txBox="1"/>
          <p:nvPr/>
        </p:nvSpPr>
        <p:spPr>
          <a:xfrm>
            <a:off x="152400" y="2554428"/>
            <a:ext cx="69342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1960, 17 nước giành độc lập gọi là “Năm châu Phi”</a:t>
            </a:r>
            <a:endParaRPr lang="en-US" sz="2000" dirty="0">
              <a:latin typeface="Times New Roman" panose="02020603050405020304" pitchFamily="18" charset="0"/>
              <a:cs typeface="Times New Roman" panose="02020603050405020304" pitchFamily="18" charset="0"/>
            </a:endParaRPr>
          </a:p>
        </p:txBody>
      </p:sp>
      <p:sp>
        <p:nvSpPr>
          <p:cNvPr id="2" name="TextBox 1">
            <a:hlinkClick r:id="rId2" action="ppaction://hlinksldjump"/>
          </p:cNvPr>
          <p:cNvSpPr txBox="1"/>
          <p:nvPr/>
        </p:nvSpPr>
        <p:spPr>
          <a:xfrm>
            <a:off x="228601" y="3219510"/>
            <a:ext cx="8534399" cy="707886"/>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Công cuộc xây dựng đất nước thu nhiều thành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vẫn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đói nghèo, lạc hậu</a:t>
            </a:r>
            <a:r>
              <a:rPr lang="en-US" sz="2000" dirty="0">
                <a:latin typeface="Times New Roman" panose="02020603050405020304" pitchFamily="18" charset="0"/>
                <a:cs typeface="Times New Roman" panose="02020603050405020304" pitchFamily="18" charset="0"/>
              </a:rPr>
              <a:t>…..</a:t>
            </a:r>
          </a:p>
        </p:txBody>
      </p:sp>
      <p:sp>
        <p:nvSpPr>
          <p:cNvPr id="4" name="Right Arrow 3">
            <a:hlinkClick r:id="rId2" action="ppaction://hlinksldjump"/>
          </p:cNvPr>
          <p:cNvSpPr/>
          <p:nvPr/>
        </p:nvSpPr>
        <p:spPr>
          <a:xfrm>
            <a:off x="8153400" y="61722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2"/>
          <p:cNvSpPr txBox="1">
            <a:spLocks noChangeArrowheads="1"/>
          </p:cNvSpPr>
          <p:nvPr/>
        </p:nvSpPr>
        <p:spPr bwMode="auto">
          <a:xfrm>
            <a:off x="457200" y="1754208"/>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dirty="0"/>
              <a:t>+ Ai </a:t>
            </a:r>
            <a:r>
              <a:rPr lang="en-US" sz="2000" dirty="0" err="1"/>
              <a:t>Cập</a:t>
            </a:r>
            <a:r>
              <a:rPr lang="en-US" sz="2000" dirty="0"/>
              <a:t> </a:t>
            </a:r>
            <a:r>
              <a:rPr lang="en-US" sz="2000" dirty="0" err="1"/>
              <a:t>nổ</a:t>
            </a:r>
            <a:r>
              <a:rPr lang="en-US" sz="2000" dirty="0"/>
              <a:t> </a:t>
            </a:r>
            <a:r>
              <a:rPr lang="en-US" sz="2000" dirty="0" err="1"/>
              <a:t>ra</a:t>
            </a:r>
            <a:r>
              <a:rPr lang="en-US" sz="2000" dirty="0"/>
              <a:t> </a:t>
            </a:r>
            <a:r>
              <a:rPr lang="en-US" sz="2000" dirty="0" err="1"/>
              <a:t>cuộc</a:t>
            </a:r>
            <a:r>
              <a:rPr lang="en-US" sz="2000" dirty="0"/>
              <a:t> </a:t>
            </a:r>
            <a:r>
              <a:rPr lang="en-US" sz="2000" dirty="0" err="1"/>
              <a:t>đảo</a:t>
            </a:r>
            <a:r>
              <a:rPr lang="en-US" sz="2000" dirty="0"/>
              <a:t> </a:t>
            </a:r>
            <a:r>
              <a:rPr lang="en-US" sz="2000" dirty="0" err="1"/>
              <a:t>chính</a:t>
            </a:r>
            <a:r>
              <a:rPr lang="en-US" sz="2000" dirty="0"/>
              <a:t> </a:t>
            </a:r>
            <a:r>
              <a:rPr lang="en-US" sz="2000" dirty="0" err="1"/>
              <a:t>lật</a:t>
            </a:r>
            <a:r>
              <a:rPr lang="en-US" sz="2000" dirty="0"/>
              <a:t> </a:t>
            </a:r>
            <a:r>
              <a:rPr lang="en-US" sz="2000" dirty="0" err="1"/>
              <a:t>đổ</a:t>
            </a:r>
            <a:r>
              <a:rPr lang="en-US" sz="2000" dirty="0"/>
              <a:t> </a:t>
            </a:r>
            <a:r>
              <a:rPr lang="en-US" sz="2000" dirty="0" err="1"/>
              <a:t>chế</a:t>
            </a:r>
            <a:r>
              <a:rPr lang="en-US" sz="2000" dirty="0"/>
              <a:t> </a:t>
            </a:r>
            <a:r>
              <a:rPr lang="en-US" sz="2000" dirty="0" err="1"/>
              <a:t>độ</a:t>
            </a:r>
            <a:r>
              <a:rPr lang="en-US" sz="2000" dirty="0"/>
              <a:t> </a:t>
            </a:r>
            <a:r>
              <a:rPr lang="en-US" sz="2000" dirty="0" err="1"/>
              <a:t>quân</a:t>
            </a:r>
            <a:r>
              <a:rPr lang="en-US" sz="2000" dirty="0"/>
              <a:t> </a:t>
            </a:r>
            <a:r>
              <a:rPr lang="en-US" sz="2000" dirty="0" err="1"/>
              <a:t>chủ</a:t>
            </a:r>
            <a:r>
              <a:rPr lang="en-US" sz="2000" dirty="0"/>
              <a:t> (1952)</a:t>
            </a:r>
          </a:p>
        </p:txBody>
      </p:sp>
      <p:sp>
        <p:nvSpPr>
          <p:cNvPr id="9" name="Text Box 23"/>
          <p:cNvSpPr txBox="1">
            <a:spLocks noChangeArrowheads="1"/>
          </p:cNvSpPr>
          <p:nvPr/>
        </p:nvSpPr>
        <p:spPr bwMode="auto">
          <a:xfrm>
            <a:off x="457200" y="2154318"/>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dirty="0"/>
              <a:t>+ An–</a:t>
            </a:r>
            <a:r>
              <a:rPr lang="en-US" sz="2000" dirty="0" err="1"/>
              <a:t>giê-ri</a:t>
            </a:r>
            <a:r>
              <a:rPr lang="en-US" sz="2000" dirty="0"/>
              <a:t> </a:t>
            </a:r>
            <a:r>
              <a:rPr lang="en-US" sz="2000" dirty="0" err="1"/>
              <a:t>khởi</a:t>
            </a:r>
            <a:r>
              <a:rPr lang="en-US" sz="2000" dirty="0"/>
              <a:t> </a:t>
            </a:r>
            <a:r>
              <a:rPr lang="en-US" sz="2000" dirty="0" err="1"/>
              <a:t>nghĩa</a:t>
            </a:r>
            <a:r>
              <a:rPr lang="en-US" sz="2000" dirty="0"/>
              <a:t> </a:t>
            </a:r>
            <a:r>
              <a:rPr lang="en-US" sz="2000" dirty="0" err="1"/>
              <a:t>vũ</a:t>
            </a:r>
            <a:r>
              <a:rPr lang="en-US" sz="2000" dirty="0"/>
              <a:t> </a:t>
            </a:r>
            <a:r>
              <a:rPr lang="en-US" sz="2000" dirty="0" err="1"/>
              <a:t>trang</a:t>
            </a:r>
            <a:r>
              <a:rPr lang="en-US" sz="2000" dirty="0"/>
              <a:t> </a:t>
            </a:r>
            <a:r>
              <a:rPr lang="en-US" sz="2000" dirty="0" err="1"/>
              <a:t>lật</a:t>
            </a:r>
            <a:r>
              <a:rPr lang="en-US" sz="2000" dirty="0"/>
              <a:t> </a:t>
            </a:r>
            <a:r>
              <a:rPr lang="en-US" sz="2000" dirty="0" err="1"/>
              <a:t>đổ</a:t>
            </a:r>
            <a:r>
              <a:rPr lang="en-US" sz="2000" dirty="0"/>
              <a:t> </a:t>
            </a:r>
            <a:r>
              <a:rPr lang="en-US" sz="2000" dirty="0" err="1"/>
              <a:t>ách</a:t>
            </a:r>
            <a:r>
              <a:rPr lang="en-US" sz="2000" dirty="0"/>
              <a:t> </a:t>
            </a:r>
            <a:r>
              <a:rPr lang="en-US" sz="2000" dirty="0" err="1"/>
              <a:t>thống</a:t>
            </a:r>
            <a:r>
              <a:rPr lang="en-US" sz="2000" dirty="0"/>
              <a:t> </a:t>
            </a:r>
            <a:r>
              <a:rPr lang="en-US" sz="2000" dirty="0" err="1"/>
              <a:t>trị</a:t>
            </a:r>
            <a:r>
              <a:rPr lang="en-US" sz="2000" dirty="0"/>
              <a:t> </a:t>
            </a:r>
            <a:r>
              <a:rPr lang="en-US" sz="2000" dirty="0" err="1"/>
              <a:t>của</a:t>
            </a:r>
            <a:r>
              <a:rPr lang="en-US" sz="2000" dirty="0"/>
              <a:t> </a:t>
            </a:r>
            <a:r>
              <a:rPr lang="en-US" sz="2000" dirty="0" err="1"/>
              <a:t>Pháp</a:t>
            </a:r>
            <a:r>
              <a:rPr lang="en-US" sz="2000" dirty="0"/>
              <a:t>(1954-1962)</a:t>
            </a:r>
          </a:p>
        </p:txBody>
      </p:sp>
      <p:sp>
        <p:nvSpPr>
          <p:cNvPr id="11" name="TextBox 10"/>
          <p:cNvSpPr txBox="1"/>
          <p:nvPr/>
        </p:nvSpPr>
        <p:spPr>
          <a:xfrm>
            <a:off x="228601" y="2819400"/>
            <a:ext cx="8534399" cy="400110"/>
          </a:xfrm>
          <a:prstGeom prst="rect">
            <a:avLst/>
          </a:prstGeom>
          <a:noFill/>
        </p:spPr>
        <p:txBody>
          <a:bodyPr wrap="square" rtlCol="0">
            <a:spAutoFit/>
          </a:bodyPr>
          <a:lstStyle/>
          <a:p>
            <a:pPr algn="just"/>
            <a:r>
              <a:rPr lang="en-US" sz="2000" dirty="0">
                <a:solidFill>
                  <a:srgbClr val="000000"/>
                </a:solidFill>
                <a:latin typeface="Times New Roman" pitchFamily="18" charset="0"/>
                <a:cs typeface="Times New Roman" pitchFamily="18" charset="0"/>
              </a:rPr>
              <a:t>=&gt; </a:t>
            </a:r>
            <a:r>
              <a:rPr lang="en-US" sz="2000" dirty="0" err="1">
                <a:solidFill>
                  <a:srgbClr val="000000"/>
                </a:solidFill>
                <a:latin typeface="Times New Roman" pitchFamily="18" charset="0"/>
                <a:cs typeface="Times New Roman" pitchFamily="18" charset="0"/>
              </a:rPr>
              <a:t>Hệ</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thống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thuộc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địa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Châu</a:t>
            </a:r>
            <a:r>
              <a:rPr lang="en-US" sz="2000" dirty="0">
                <a:solidFill>
                  <a:srgbClr val="000000"/>
                </a:solidFill>
                <a:latin typeface="Times New Roman" pitchFamily="18" charset="0"/>
                <a:cs typeface="Times New Roman" pitchFamily="18" charset="0"/>
              </a:rPr>
              <a:t> Phi tan </a:t>
            </a:r>
            <a:r>
              <a:rPr lang="en-US" sz="2000" dirty="0" err="1">
                <a:solidFill>
                  <a:srgbClr val="000000"/>
                </a:solidFill>
                <a:latin typeface="Times New Roman" pitchFamily="18" charset="0"/>
                <a:cs typeface="Times New Roman" pitchFamily="18" charset="0"/>
              </a:rPr>
              <a:t>rã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dân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châu</a:t>
            </a:r>
            <a:r>
              <a:rPr lang="en-US" sz="2000" dirty="0">
                <a:solidFill>
                  <a:srgbClr val="000000"/>
                </a:solidFill>
                <a:latin typeface="Times New Roman" pitchFamily="18" charset="0"/>
                <a:cs typeface="Times New Roman" pitchFamily="18" charset="0"/>
              </a:rPr>
              <a:t> Phi </a:t>
            </a:r>
            <a:r>
              <a:rPr lang="en-US" sz="2000" dirty="0" err="1">
                <a:solidFill>
                  <a:srgbClr val="000000"/>
                </a:solidFill>
                <a:latin typeface="Times New Roman" pitchFamily="18" charset="0"/>
                <a:cs typeface="Times New Roman" pitchFamily="18" charset="0"/>
              </a:rPr>
              <a:t>giành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được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lập</a:t>
            </a:r>
            <a:r>
              <a:rPr lang="en-US" sz="20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9847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2"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a:off x="1066800" y="16042"/>
            <a:ext cx="6629400" cy="5257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năm</a:t>
            </a:r>
            <a:r>
              <a:rPr lang="en-US" sz="3200" b="1" dirty="0">
                <a:solidFill>
                  <a:schemeClr val="tx1"/>
                </a:solidFill>
                <a:latin typeface="Times New Roman" panose="02020603050405020304" pitchFamily="18" charset="0"/>
                <a:cs typeface="Times New Roman" panose="02020603050405020304" pitchFamily="18" charset="0"/>
              </a:rPr>
              <a:t> 80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p>
          <a:p>
            <a:pPr algn="just"/>
            <a:r>
              <a:rPr lang="en-US" sz="3200" b="1" dirty="0" err="1">
                <a:solidFill>
                  <a:schemeClr val="tx1"/>
                </a:solidFill>
                <a:latin typeface="Times New Roman" panose="02020603050405020304" pitchFamily="18" charset="0"/>
                <a:cs typeface="Times New Roman" panose="02020603050405020304" pitchFamily="18" charset="0"/>
              </a:rPr>
              <a:t>thế</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kỉ</a:t>
            </a:r>
            <a:r>
              <a:rPr lang="en-US" sz="3200" b="1" dirty="0">
                <a:solidFill>
                  <a:schemeClr val="tx1"/>
                </a:solidFill>
                <a:latin typeface="Times New Roman" panose="02020603050405020304" pitchFamily="18" charset="0"/>
                <a:cs typeface="Times New Roman" panose="02020603050405020304" pitchFamily="18" charset="0"/>
              </a:rPr>
              <a:t> XX </a:t>
            </a:r>
            <a:r>
              <a:rPr lang="en-US" sz="3200" b="1" dirty="0" err="1">
                <a:solidFill>
                  <a:schemeClr val="tx1"/>
                </a:solidFill>
                <a:latin typeface="Times New Roman" panose="02020603050405020304" pitchFamily="18" charset="0"/>
                <a:cs typeface="Times New Roman" panose="02020603050405020304" pitchFamily="18" charset="0"/>
              </a:rPr>
              <a:t>tình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châu</a:t>
            </a:r>
            <a:r>
              <a:rPr lang="en-US" sz="3200" b="1" dirty="0">
                <a:solidFill>
                  <a:schemeClr val="tx1"/>
                </a:solidFill>
                <a:latin typeface="Times New Roman" panose="02020603050405020304" pitchFamily="18" charset="0"/>
                <a:cs typeface="Times New Roman" panose="02020603050405020304" pitchFamily="18" charset="0"/>
              </a:rPr>
              <a:t> Phi </a:t>
            </a:r>
            <a:r>
              <a:rPr lang="en-US" sz="3200" b="1" dirty="0" err="1">
                <a:solidFill>
                  <a:schemeClr val="tx1"/>
                </a:solidFill>
                <a:latin typeface="Times New Roman" panose="02020603050405020304" pitchFamily="18" charset="0"/>
                <a:cs typeface="Times New Roman" panose="02020603050405020304" pitchFamily="18" charset="0"/>
              </a:rPr>
              <a:t>như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thế</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834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52400" y="7762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latin typeface="Times New Roman" pitchFamily="18" charset="0"/>
                <a:cs typeface="Times New Roman" pitchFamily="18" charset="0"/>
              </a:rPr>
              <a:t>I.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chung</a:t>
            </a:r>
            <a:endParaRPr lang="en-US" sz="2800" b="1" dirty="0">
              <a:latin typeface="Times New Roman" pitchFamily="18" charset="0"/>
              <a:cs typeface="Times New Roman" pitchFamily="18" charset="0"/>
            </a:endParaRPr>
          </a:p>
        </p:txBody>
      </p:sp>
      <p:sp>
        <p:nvSpPr>
          <p:cNvPr id="10" name="TextBox 9"/>
          <p:cNvSpPr txBox="1"/>
          <p:nvPr/>
        </p:nvSpPr>
        <p:spPr>
          <a:xfrm>
            <a:off x="152400" y="1354098"/>
            <a:ext cx="8610600" cy="400110"/>
          </a:xfrm>
          <a:prstGeom prst="rect">
            <a:avLst/>
          </a:prstGeom>
          <a:noFill/>
        </p:spPr>
        <p:txBody>
          <a:bodyPr wrap="square" rtlCol="0">
            <a:spAutoFit/>
          </a:bodyPr>
          <a:lstStyle/>
          <a:p>
            <a:pPr marL="342900" indent="-342900" algn="just">
              <a:spcAft>
                <a:spcPts val="0"/>
              </a:spcAft>
              <a:buFontTx/>
              <a:buChar char="-"/>
            </a:pPr>
            <a:r>
              <a:rPr lang="en-US" sz="2000" dirty="0">
                <a:latin typeface="Times New Roman" panose="02020603050405020304" pitchFamily="18" charset="0"/>
                <a:ea typeface="Times New Roman"/>
                <a:cs typeface="Times New Roman" panose="02020603050405020304" pitchFamily="18" charset="0"/>
              </a:rPr>
              <a:t>Sau CTTG2, </a:t>
            </a:r>
            <a:r>
              <a:rPr lang="en-US" sz="2000" dirty="0" err="1">
                <a:latin typeface="Times New Roman" panose="02020603050405020304" pitchFamily="18" charset="0"/>
                <a:ea typeface="Times New Roman"/>
                <a:cs typeface="Times New Roman" panose="02020603050405020304" pitchFamily="18" charset="0"/>
              </a:rPr>
              <a:t>phong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trào</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đấu</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tranh</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diễn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ra</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sôi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nổi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sớm</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nhất</a:t>
            </a:r>
            <a:r>
              <a:rPr lang="en-US" sz="2000" dirty="0">
                <a:latin typeface="Times New Roman" panose="02020603050405020304" pitchFamily="18" charset="0"/>
                <a:ea typeface="Times New Roman"/>
                <a:cs typeface="Times New Roman" panose="02020603050405020304" pitchFamily="18" charset="0"/>
              </a:rPr>
              <a:t> ở </a:t>
            </a:r>
            <a:r>
              <a:rPr lang="en-US" sz="2000" dirty="0" err="1">
                <a:latin typeface="Times New Roman" panose="02020603050405020304" pitchFamily="18" charset="0"/>
                <a:ea typeface="Times New Roman"/>
                <a:cs typeface="Times New Roman" panose="02020603050405020304" pitchFamily="18" charset="0"/>
              </a:rPr>
              <a:t>Bắc</a:t>
            </a:r>
            <a:r>
              <a:rPr lang="en-US" sz="2000" dirty="0">
                <a:latin typeface="Times New Roman" panose="02020603050405020304" pitchFamily="18" charset="0"/>
                <a:ea typeface="Times New Roman"/>
                <a:cs typeface="Times New Roman" panose="02020603050405020304" pitchFamily="18" charset="0"/>
              </a:rPr>
              <a:t> Phi :</a:t>
            </a:r>
          </a:p>
        </p:txBody>
      </p:sp>
      <p:sp>
        <p:nvSpPr>
          <p:cNvPr id="14" name="Text Box 4"/>
          <p:cNvSpPr txBox="1">
            <a:spLocks noChangeArrowheads="1"/>
          </p:cNvSpPr>
          <p:nvPr/>
        </p:nvSpPr>
        <p:spPr bwMode="auto">
          <a:xfrm>
            <a:off x="1066800" y="2387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a:latin typeface="Times New Roman" pitchFamily="18" charset="0"/>
                <a:cs typeface="Times New Roman" pitchFamily="18" charset="0"/>
              </a:rPr>
              <a:t>TIẾT 7.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6: CÁC NƯỚC CHÂU PHI</a:t>
            </a:r>
          </a:p>
        </p:txBody>
      </p:sp>
      <p:sp>
        <p:nvSpPr>
          <p:cNvPr id="3" name="TextBox 2"/>
          <p:cNvSpPr txBox="1"/>
          <p:nvPr/>
        </p:nvSpPr>
        <p:spPr>
          <a:xfrm>
            <a:off x="152400" y="2554428"/>
            <a:ext cx="69342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1960, 17 nước giành độc lập gọi là “Năm châu Phi”</a:t>
            </a:r>
            <a:endParaRPr lang="en-US" sz="2000" dirty="0">
              <a:latin typeface="Times New Roman" panose="02020603050405020304" pitchFamily="18" charset="0"/>
              <a:cs typeface="Times New Roman" panose="02020603050405020304" pitchFamily="18" charset="0"/>
            </a:endParaRPr>
          </a:p>
        </p:txBody>
      </p:sp>
      <p:sp>
        <p:nvSpPr>
          <p:cNvPr id="2" name="TextBox 1">
            <a:hlinkClick r:id="rId2" action="ppaction://hlinksldjump"/>
          </p:cNvPr>
          <p:cNvSpPr txBox="1"/>
          <p:nvPr/>
        </p:nvSpPr>
        <p:spPr>
          <a:xfrm>
            <a:off x="190500" y="3137482"/>
            <a:ext cx="8534399" cy="707886"/>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Công cuộc xây dựng đất nước thu nhiều thành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vẫn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đói nghèo, lạc hậu</a:t>
            </a:r>
            <a:r>
              <a:rPr lang="en-US" sz="2000" dirty="0">
                <a:latin typeface="Times New Roman" panose="02020603050405020304" pitchFamily="18" charset="0"/>
                <a:cs typeface="Times New Roman" panose="02020603050405020304" pitchFamily="18" charset="0"/>
              </a:rPr>
              <a:t>…..</a:t>
            </a:r>
          </a:p>
        </p:txBody>
      </p:sp>
      <p:sp>
        <p:nvSpPr>
          <p:cNvPr id="4" name="Right Arrow 3">
            <a:hlinkClick r:id="rId2" action="ppaction://hlinksldjump"/>
          </p:cNvPr>
          <p:cNvSpPr/>
          <p:nvPr/>
        </p:nvSpPr>
        <p:spPr>
          <a:xfrm>
            <a:off x="8153400" y="61722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2"/>
          <p:cNvSpPr txBox="1">
            <a:spLocks noChangeArrowheads="1"/>
          </p:cNvSpPr>
          <p:nvPr/>
        </p:nvSpPr>
        <p:spPr bwMode="auto">
          <a:xfrm>
            <a:off x="457200" y="1754208"/>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dirty="0"/>
              <a:t>+ Ai </a:t>
            </a:r>
            <a:r>
              <a:rPr lang="en-US" sz="2000" dirty="0" err="1"/>
              <a:t>Cập</a:t>
            </a:r>
            <a:r>
              <a:rPr lang="en-US" sz="2000" dirty="0"/>
              <a:t> </a:t>
            </a:r>
            <a:r>
              <a:rPr lang="en-US" sz="2000" dirty="0" err="1"/>
              <a:t>nổ</a:t>
            </a:r>
            <a:r>
              <a:rPr lang="en-US" sz="2000" dirty="0"/>
              <a:t> </a:t>
            </a:r>
            <a:r>
              <a:rPr lang="en-US" sz="2000" dirty="0" err="1"/>
              <a:t>ra</a:t>
            </a:r>
            <a:r>
              <a:rPr lang="en-US" sz="2000" dirty="0"/>
              <a:t> </a:t>
            </a:r>
            <a:r>
              <a:rPr lang="en-US" sz="2000" dirty="0" err="1"/>
              <a:t>cuộc</a:t>
            </a:r>
            <a:r>
              <a:rPr lang="en-US" sz="2000" dirty="0"/>
              <a:t> </a:t>
            </a:r>
            <a:r>
              <a:rPr lang="en-US" sz="2000" dirty="0" err="1"/>
              <a:t>đảo</a:t>
            </a:r>
            <a:r>
              <a:rPr lang="en-US" sz="2000" dirty="0"/>
              <a:t> </a:t>
            </a:r>
            <a:r>
              <a:rPr lang="en-US" sz="2000" dirty="0" err="1"/>
              <a:t>chính</a:t>
            </a:r>
            <a:r>
              <a:rPr lang="en-US" sz="2000" dirty="0"/>
              <a:t> </a:t>
            </a:r>
            <a:r>
              <a:rPr lang="en-US" sz="2000" dirty="0" err="1"/>
              <a:t>lật</a:t>
            </a:r>
            <a:r>
              <a:rPr lang="en-US" sz="2000" dirty="0"/>
              <a:t> </a:t>
            </a:r>
            <a:r>
              <a:rPr lang="en-US" sz="2000" dirty="0" err="1"/>
              <a:t>đổ</a:t>
            </a:r>
            <a:r>
              <a:rPr lang="en-US" sz="2000" dirty="0"/>
              <a:t> </a:t>
            </a:r>
            <a:r>
              <a:rPr lang="en-US" sz="2000" dirty="0" err="1"/>
              <a:t>chế</a:t>
            </a:r>
            <a:r>
              <a:rPr lang="en-US" sz="2000" dirty="0"/>
              <a:t> </a:t>
            </a:r>
            <a:r>
              <a:rPr lang="en-US" sz="2000" dirty="0" err="1"/>
              <a:t>độ</a:t>
            </a:r>
            <a:r>
              <a:rPr lang="en-US" sz="2000" dirty="0"/>
              <a:t> </a:t>
            </a:r>
            <a:r>
              <a:rPr lang="en-US" sz="2000" dirty="0" err="1"/>
              <a:t>quân</a:t>
            </a:r>
            <a:r>
              <a:rPr lang="en-US" sz="2000" dirty="0"/>
              <a:t> </a:t>
            </a:r>
            <a:r>
              <a:rPr lang="en-US" sz="2000" dirty="0" err="1"/>
              <a:t>chủ</a:t>
            </a:r>
            <a:r>
              <a:rPr lang="en-US" sz="2000" dirty="0"/>
              <a:t> (1952)</a:t>
            </a:r>
          </a:p>
        </p:txBody>
      </p:sp>
      <p:sp>
        <p:nvSpPr>
          <p:cNvPr id="9" name="Text Box 23"/>
          <p:cNvSpPr txBox="1">
            <a:spLocks noChangeArrowheads="1"/>
          </p:cNvSpPr>
          <p:nvPr/>
        </p:nvSpPr>
        <p:spPr bwMode="auto">
          <a:xfrm>
            <a:off x="457200" y="2154318"/>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dirty="0"/>
              <a:t>+ An–</a:t>
            </a:r>
            <a:r>
              <a:rPr lang="en-US" sz="2000" dirty="0" err="1"/>
              <a:t>giê-ri</a:t>
            </a:r>
            <a:r>
              <a:rPr lang="en-US" sz="2000" dirty="0"/>
              <a:t> </a:t>
            </a:r>
            <a:r>
              <a:rPr lang="en-US" sz="2000" dirty="0" err="1"/>
              <a:t>khởi</a:t>
            </a:r>
            <a:r>
              <a:rPr lang="en-US" sz="2000" dirty="0"/>
              <a:t> </a:t>
            </a:r>
            <a:r>
              <a:rPr lang="en-US" sz="2000" dirty="0" err="1"/>
              <a:t>nghĩa</a:t>
            </a:r>
            <a:r>
              <a:rPr lang="en-US" sz="2000" dirty="0"/>
              <a:t> </a:t>
            </a:r>
            <a:r>
              <a:rPr lang="en-US" sz="2000" dirty="0" err="1"/>
              <a:t>vũ</a:t>
            </a:r>
            <a:r>
              <a:rPr lang="en-US" sz="2000" dirty="0"/>
              <a:t> </a:t>
            </a:r>
            <a:r>
              <a:rPr lang="en-US" sz="2000" dirty="0" err="1"/>
              <a:t>trang</a:t>
            </a:r>
            <a:r>
              <a:rPr lang="en-US" sz="2000" dirty="0"/>
              <a:t> </a:t>
            </a:r>
            <a:r>
              <a:rPr lang="en-US" sz="2000" dirty="0" err="1"/>
              <a:t>lật</a:t>
            </a:r>
            <a:r>
              <a:rPr lang="en-US" sz="2000" dirty="0"/>
              <a:t> </a:t>
            </a:r>
            <a:r>
              <a:rPr lang="en-US" sz="2000" dirty="0" err="1"/>
              <a:t>đổ</a:t>
            </a:r>
            <a:r>
              <a:rPr lang="en-US" sz="2000" dirty="0"/>
              <a:t> </a:t>
            </a:r>
            <a:r>
              <a:rPr lang="en-US" sz="2000" dirty="0" err="1"/>
              <a:t>ách</a:t>
            </a:r>
            <a:r>
              <a:rPr lang="en-US" sz="2000" dirty="0"/>
              <a:t> </a:t>
            </a:r>
            <a:r>
              <a:rPr lang="en-US" sz="2000" dirty="0" err="1"/>
              <a:t>thống</a:t>
            </a:r>
            <a:r>
              <a:rPr lang="en-US" sz="2000" dirty="0"/>
              <a:t> </a:t>
            </a:r>
            <a:r>
              <a:rPr lang="en-US" sz="2000" dirty="0" err="1"/>
              <a:t>trị</a:t>
            </a:r>
            <a:r>
              <a:rPr lang="en-US" sz="2000" dirty="0"/>
              <a:t> </a:t>
            </a:r>
            <a:r>
              <a:rPr lang="en-US" sz="2000" dirty="0" err="1"/>
              <a:t>của</a:t>
            </a:r>
            <a:r>
              <a:rPr lang="en-US" sz="2000" dirty="0"/>
              <a:t> </a:t>
            </a:r>
            <a:r>
              <a:rPr lang="en-US" sz="2000" dirty="0" err="1"/>
              <a:t>Pháp</a:t>
            </a:r>
            <a:r>
              <a:rPr lang="en-US" sz="2000" dirty="0"/>
              <a:t>(1954-1962)</a:t>
            </a:r>
          </a:p>
        </p:txBody>
      </p:sp>
      <p:sp>
        <p:nvSpPr>
          <p:cNvPr id="11" name="TextBox 10"/>
          <p:cNvSpPr txBox="1"/>
          <p:nvPr/>
        </p:nvSpPr>
        <p:spPr>
          <a:xfrm>
            <a:off x="228601" y="2819400"/>
            <a:ext cx="8534399" cy="400110"/>
          </a:xfrm>
          <a:prstGeom prst="rect">
            <a:avLst/>
          </a:prstGeom>
          <a:noFill/>
        </p:spPr>
        <p:txBody>
          <a:bodyPr wrap="square" rtlCol="0">
            <a:spAutoFit/>
          </a:bodyPr>
          <a:lstStyle/>
          <a:p>
            <a:pPr algn="just"/>
            <a:r>
              <a:rPr lang="en-US" sz="2000" dirty="0">
                <a:solidFill>
                  <a:srgbClr val="000000"/>
                </a:solidFill>
                <a:latin typeface="Times New Roman" pitchFamily="18" charset="0"/>
                <a:cs typeface="Times New Roman" pitchFamily="18" charset="0"/>
              </a:rPr>
              <a:t>=&gt; </a:t>
            </a:r>
            <a:r>
              <a:rPr lang="en-US" sz="2000" dirty="0" err="1">
                <a:solidFill>
                  <a:srgbClr val="000000"/>
                </a:solidFill>
                <a:latin typeface="Times New Roman" pitchFamily="18" charset="0"/>
                <a:cs typeface="Times New Roman" pitchFamily="18" charset="0"/>
              </a:rPr>
              <a:t>Hệ</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thống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thuộc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địa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Châu</a:t>
            </a:r>
            <a:r>
              <a:rPr lang="en-US" sz="2000" dirty="0">
                <a:solidFill>
                  <a:srgbClr val="000000"/>
                </a:solidFill>
                <a:latin typeface="Times New Roman" pitchFamily="18" charset="0"/>
                <a:cs typeface="Times New Roman" pitchFamily="18" charset="0"/>
              </a:rPr>
              <a:t> Phi tan </a:t>
            </a:r>
            <a:r>
              <a:rPr lang="en-US" sz="2000" dirty="0" err="1">
                <a:solidFill>
                  <a:srgbClr val="000000"/>
                </a:solidFill>
                <a:latin typeface="Times New Roman" pitchFamily="18" charset="0"/>
                <a:cs typeface="Times New Roman" pitchFamily="18" charset="0"/>
              </a:rPr>
              <a:t>rã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dân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châu</a:t>
            </a:r>
            <a:r>
              <a:rPr lang="en-US" sz="2000" dirty="0">
                <a:solidFill>
                  <a:srgbClr val="000000"/>
                </a:solidFill>
                <a:latin typeface="Times New Roman" pitchFamily="18" charset="0"/>
                <a:cs typeface="Times New Roman" pitchFamily="18" charset="0"/>
              </a:rPr>
              <a:t> Phi </a:t>
            </a:r>
            <a:r>
              <a:rPr lang="en-US" sz="2000" dirty="0" err="1">
                <a:solidFill>
                  <a:srgbClr val="000000"/>
                </a:solidFill>
                <a:latin typeface="Times New Roman" pitchFamily="18" charset="0"/>
                <a:cs typeface="Times New Roman" pitchFamily="18" charset="0"/>
              </a:rPr>
              <a:t>giành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được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lập</a:t>
            </a:r>
            <a:r>
              <a:rPr lang="en-US" sz="2000" dirty="0">
                <a:solidFill>
                  <a:srgbClr val="000000"/>
                </a:solidFill>
                <a:latin typeface="Times New Roman" pitchFamily="18" charset="0"/>
                <a:cs typeface="Times New Roman" pitchFamily="18" charset="0"/>
              </a:rPr>
              <a:t>.</a:t>
            </a:r>
          </a:p>
        </p:txBody>
      </p:sp>
      <p:sp>
        <p:nvSpPr>
          <p:cNvPr id="13" name="Content Placeholder 2"/>
          <p:cNvSpPr txBox="1">
            <a:spLocks/>
          </p:cNvSpPr>
          <p:nvPr/>
        </p:nvSpPr>
        <p:spPr>
          <a:xfrm>
            <a:off x="152401" y="3845368"/>
            <a:ext cx="8763000" cy="861529"/>
          </a:xfrm>
          <a:prstGeom prst="rect">
            <a:avLst/>
          </a:prstGeom>
          <a:ln/>
        </p:spPr>
        <p:txBody>
          <a:bodyPr vert="horz" wrap="square" lIns="91440" tIns="45720" rIns="91440" bIns="4572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buFontTx/>
              <a:buChar char="-"/>
            </a:pPr>
            <a:r>
              <a:rPr lang="en-US" altLang="en-US" sz="2000" dirty="0" err="1">
                <a:latin typeface="Times New Roman" panose="02020603050405020304" pitchFamily="18" charset="0"/>
              </a:rPr>
              <a:t>Từ</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cuối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những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năm</a:t>
            </a:r>
            <a:r>
              <a:rPr lang="en-US" altLang="en-US" sz="2000" dirty="0">
                <a:latin typeface="Times New Roman" panose="02020603050405020304" pitchFamily="18" charset="0"/>
              </a:rPr>
              <a:t> 80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thế</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kỉ</a:t>
            </a:r>
            <a:r>
              <a:rPr lang="en-US" altLang="en-US" sz="2000" dirty="0">
                <a:latin typeface="Times New Roman" panose="02020603050405020304" pitchFamily="18" charset="0"/>
              </a:rPr>
              <a:t> XX  </a:t>
            </a:r>
            <a:r>
              <a:rPr lang="en-US" altLang="en-US" sz="2000" dirty="0" err="1">
                <a:latin typeface="Times New Roman" panose="02020603050405020304" pitchFamily="18" charset="0"/>
              </a:rPr>
              <a:t>đến</a:t>
            </a:r>
            <a:r>
              <a:rPr lang="en-US" altLang="en-US" sz="2000" dirty="0">
                <a:latin typeface="Times New Roman" panose="02020603050405020304" pitchFamily="18" charset="0"/>
              </a:rPr>
              <a:t> nay </a:t>
            </a:r>
            <a:r>
              <a:rPr lang="en-US" altLang="en-US" sz="2000" dirty="0" err="1">
                <a:latin typeface="Times New Roman" panose="02020603050405020304" pitchFamily="18" charset="0"/>
              </a:rPr>
              <a:t>tình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hình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Châu</a:t>
            </a:r>
            <a:r>
              <a:rPr lang="en-US" altLang="en-US" sz="2000" dirty="0">
                <a:latin typeface="Times New Roman" panose="02020603050405020304" pitchFamily="18" charset="0"/>
              </a:rPr>
              <a:t> Phi </a:t>
            </a:r>
            <a:r>
              <a:rPr lang="en-US" altLang="en-US" sz="2000" dirty="0" err="1">
                <a:latin typeface="Times New Roman" panose="02020603050405020304" pitchFamily="18" charset="0"/>
              </a:rPr>
              <a:t>khó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khăn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ổn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định</a:t>
            </a:r>
            <a:endParaRPr lang="en-US" altLang="en-US" sz="2000" dirty="0"/>
          </a:p>
        </p:txBody>
      </p:sp>
    </p:spTree>
    <p:extLst>
      <p:ext uri="{BB962C8B-B14F-4D97-AF65-F5344CB8AC3E}">
        <p14:creationId xmlns:p14="http://schemas.microsoft.com/office/powerpoint/2010/main" val="351359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2" grpId="0"/>
      <p:bldP spid="8" grpId="0"/>
      <p:bldP spid="9" grpId="0"/>
      <p:bldP spid="11"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181100" y="1600200"/>
            <a:ext cx="7048500" cy="3124200"/>
          </a:xfrm>
          <a:prstGeom prst="wedgeRoundRectCallout">
            <a:avLst>
              <a:gd name="adj1" fmla="val -51304"/>
              <a:gd name="adj2" fmla="val -796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981200"/>
            <a:ext cx="6248400" cy="1323439"/>
          </a:xfrm>
          <a:prstGeom prst="rect">
            <a:avLst/>
          </a:prstGeom>
        </p:spPr>
        <p:txBody>
          <a:bodyPr wrap="square">
            <a:spAutoFit/>
          </a:bodyPr>
          <a:lstStyle/>
          <a:p>
            <a:pPr algn="just">
              <a:tabLst>
                <a:tab pos="3960495" algn="l"/>
              </a:tabLst>
            </a:pPr>
            <a:r>
              <a:rPr lang="nl-NL" sz="4000" b="1" dirty="0">
                <a:latin typeface="Times New Roman" panose="02020603050405020304" pitchFamily="18" charset="0"/>
                <a:ea typeface="Times New Roman" panose="02020603050405020304" pitchFamily="18" charset="0"/>
              </a:rPr>
              <a:t>? Tại sao tình hình kinh tế lạc hậu và không ổn định?</a:t>
            </a:r>
            <a:endParaRPr lang="en-US" sz="4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580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Kết quả hình ảnh cho hình ảnh xung đột sắc tộc của châ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838200"/>
            <a:ext cx="4476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Kết quả hình ảnh cho hình ảnh xung đột sắc tộc của châ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667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05250" y="5410200"/>
            <a:ext cx="226695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XUNG ĐỘT </a:t>
            </a:r>
          </a:p>
        </p:txBody>
      </p:sp>
    </p:spTree>
    <p:extLst>
      <p:ext uri="{BB962C8B-B14F-4D97-AF65-F5344CB8AC3E}">
        <p14:creationId xmlns:p14="http://schemas.microsoft.com/office/powerpoint/2010/main" val="2383724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p:cTn id="7" dur="500" fill="hold"/>
                                        <p:tgtEl>
                                          <p:spTgt spid="51206"/>
                                        </p:tgtEl>
                                        <p:attrNameLst>
                                          <p:attrName>ppt_w</p:attrName>
                                        </p:attrNameLst>
                                      </p:cBhvr>
                                      <p:tavLst>
                                        <p:tav tm="0">
                                          <p:val>
                                            <p:fltVal val="0"/>
                                          </p:val>
                                        </p:tav>
                                        <p:tav tm="100000">
                                          <p:val>
                                            <p:strVal val="#ppt_w"/>
                                          </p:val>
                                        </p:tav>
                                      </p:tavLst>
                                    </p:anim>
                                    <p:anim calcmode="lin" valueType="num">
                                      <p:cBhvr>
                                        <p:cTn id="8" dur="500" fill="hold"/>
                                        <p:tgtEl>
                                          <p:spTgt spid="51206"/>
                                        </p:tgtEl>
                                        <p:attrNameLst>
                                          <p:attrName>ppt_h</p:attrName>
                                        </p:attrNameLst>
                                      </p:cBhvr>
                                      <p:tavLst>
                                        <p:tav tm="0">
                                          <p:val>
                                            <p:fltVal val="0"/>
                                          </p:val>
                                        </p:tav>
                                        <p:tav tm="100000">
                                          <p:val>
                                            <p:strVal val="#ppt_h"/>
                                          </p:val>
                                        </p:tav>
                                      </p:tavLst>
                                    </p:anim>
                                    <p:animEffect transition="in" filter="fade">
                                      <p:cBhvr>
                                        <p:cTn id="9" dur="500"/>
                                        <p:tgtEl>
                                          <p:spTgt spid="51206"/>
                                        </p:tgtEl>
                                      </p:cBhvr>
                                    </p:animEffect>
                                  </p:childTnLst>
                                </p:cTn>
                              </p:par>
                              <p:par>
                                <p:cTn id="10" presetID="53" presetClass="entr" presetSubtype="16" fill="hold" nodeType="withEffect">
                                  <p:stCondLst>
                                    <p:cond delay="0"/>
                                  </p:stCondLst>
                                  <p:childTnLst>
                                    <p:set>
                                      <p:cBhvr>
                                        <p:cTn id="11" dur="1" fill="hold">
                                          <p:stCondLst>
                                            <p:cond delay="0"/>
                                          </p:stCondLst>
                                        </p:cTn>
                                        <p:tgtEl>
                                          <p:spTgt spid="51204"/>
                                        </p:tgtEl>
                                        <p:attrNameLst>
                                          <p:attrName>style.visibility</p:attrName>
                                        </p:attrNameLst>
                                      </p:cBhvr>
                                      <p:to>
                                        <p:strVal val="visible"/>
                                      </p:to>
                                    </p:set>
                                    <p:anim calcmode="lin" valueType="num">
                                      <p:cBhvr>
                                        <p:cTn id="12" dur="500" fill="hold"/>
                                        <p:tgtEl>
                                          <p:spTgt spid="51204"/>
                                        </p:tgtEl>
                                        <p:attrNameLst>
                                          <p:attrName>ppt_w</p:attrName>
                                        </p:attrNameLst>
                                      </p:cBhvr>
                                      <p:tavLst>
                                        <p:tav tm="0">
                                          <p:val>
                                            <p:fltVal val="0"/>
                                          </p:val>
                                        </p:tav>
                                        <p:tav tm="100000">
                                          <p:val>
                                            <p:strVal val="#ppt_w"/>
                                          </p:val>
                                        </p:tav>
                                      </p:tavLst>
                                    </p:anim>
                                    <p:anim calcmode="lin" valueType="num">
                                      <p:cBhvr>
                                        <p:cTn id="13" dur="500" fill="hold"/>
                                        <p:tgtEl>
                                          <p:spTgt spid="51204"/>
                                        </p:tgtEl>
                                        <p:attrNameLst>
                                          <p:attrName>ppt_h</p:attrName>
                                        </p:attrNameLst>
                                      </p:cBhvr>
                                      <p:tavLst>
                                        <p:tav tm="0">
                                          <p:val>
                                            <p:fltVal val="0"/>
                                          </p:val>
                                        </p:tav>
                                        <p:tav tm="100000">
                                          <p:val>
                                            <p:strVal val="#ppt_h"/>
                                          </p:val>
                                        </p:tav>
                                      </p:tavLst>
                                    </p:anim>
                                    <p:animEffect transition="in" filter="fade">
                                      <p:cBhvr>
                                        <p:cTn id="14"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thieu nuoc o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4495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Hanhan o chau P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23509" y="685800"/>
            <a:ext cx="4346575"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2247900" y="6172200"/>
            <a:ext cx="4762500" cy="369332"/>
          </a:xfrm>
          <a:prstGeom prst="rect">
            <a:avLst/>
          </a:prstGeom>
          <a:noFill/>
        </p:spPr>
        <p:txBody>
          <a:bodyPr wrap="square" rtlCol="0">
            <a:spAutoFit/>
          </a:bodyPr>
          <a:lstStyle/>
          <a:p>
            <a:pPr algn="ctr"/>
            <a:r>
              <a:rPr lang="en-US" b="1">
                <a:solidFill>
                  <a:srgbClr val="FF0000"/>
                </a:solidFill>
                <a:latin typeface="Times New Roman" panose="02020603050405020304" pitchFamily="18" charset="0"/>
                <a:cs typeface="Times New Roman" panose="02020603050405020304" pitchFamily="18" charset="0"/>
              </a:rPr>
              <a:t>THIẾU NƯỚC UỐNG VÀ LƯƠNG THỰC</a:t>
            </a:r>
          </a:p>
        </p:txBody>
      </p:sp>
    </p:spTree>
    <p:extLst>
      <p:ext uri="{BB962C8B-B14F-4D97-AF65-F5344CB8AC3E}">
        <p14:creationId xmlns:p14="http://schemas.microsoft.com/office/powerpoint/2010/main" val="11960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endParaRPr lang="en-US">
              <a:latin typeface="+mj-lt"/>
            </a:endParaRPr>
          </a:p>
        </p:txBody>
      </p:sp>
      <p:sp>
        <p:nvSpPr>
          <p:cNvPr id="4" name="Text Placeholder 3"/>
          <p:cNvSpPr>
            <a:spLocks noGrp="1"/>
          </p:cNvSpPr>
          <p:nvPr>
            <p:ph type="body" sz="half" idx="2"/>
          </p:nvPr>
        </p:nvSpPr>
        <p:spPr>
          <a:xfrm>
            <a:off x="-76200" y="5624513"/>
            <a:ext cx="9296400" cy="852487"/>
          </a:xfrm>
        </p:spPr>
        <p:txBody>
          <a:bodyPr>
            <a:normAutofit fontScale="92500" lnSpcReduction="10000"/>
          </a:bodyPr>
          <a:lstStyle/>
          <a:p>
            <a:pPr algn="ctr" eaLnBrk="1" hangingPunct="1"/>
            <a:r>
              <a:rPr lang="en-US" sz="3200" b="1" u="sng" dirty="0" err="1">
                <a:solidFill>
                  <a:srgbClr val="FF0000"/>
                </a:solidFill>
                <a:latin typeface="Arial" charset="0"/>
              </a:rPr>
              <a:t>Đói</a:t>
            </a:r>
            <a:r>
              <a:rPr lang="en-US" sz="3200" b="1" u="sng" dirty="0">
                <a:solidFill>
                  <a:srgbClr val="FF0000"/>
                </a:solidFill>
                <a:latin typeface="Arial" charset="0"/>
              </a:rPr>
              <a:t> </a:t>
            </a:r>
            <a:r>
              <a:rPr lang="en-US" sz="3200" b="1" u="sng" dirty="0" err="1">
                <a:solidFill>
                  <a:srgbClr val="FF0000"/>
                </a:solidFill>
                <a:latin typeface="Arial" charset="0"/>
              </a:rPr>
              <a:t>nghèo</a:t>
            </a:r>
            <a:endParaRPr lang="en-US" sz="3200" b="1" u="sng" dirty="0">
              <a:solidFill>
                <a:srgbClr val="FF0000"/>
              </a:solidFill>
              <a:latin typeface="Arial" charset="0"/>
            </a:endParaRPr>
          </a:p>
          <a:p>
            <a:pPr algn="ctr" eaLnBrk="1" hangingPunct="1"/>
            <a:r>
              <a:rPr lang="en-US" sz="2400" b="1" dirty="0">
                <a:latin typeface="Arial" charset="0"/>
              </a:rPr>
              <a:t>32/57 </a:t>
            </a:r>
            <a:r>
              <a:rPr lang="en-US" sz="2400" b="1" dirty="0" err="1">
                <a:latin typeface="Arial" charset="0"/>
              </a:rPr>
              <a:t>nước</a:t>
            </a:r>
            <a:r>
              <a:rPr lang="en-US" sz="2400" b="1" dirty="0">
                <a:latin typeface="Arial" charset="0"/>
              </a:rPr>
              <a:t> </a:t>
            </a:r>
            <a:r>
              <a:rPr lang="en-US" sz="2400" b="1" dirty="0" err="1">
                <a:latin typeface="Arial" charset="0"/>
              </a:rPr>
              <a:t>nghèo</a:t>
            </a:r>
            <a:r>
              <a:rPr lang="en-US" sz="2400" b="1" dirty="0">
                <a:latin typeface="Arial" charset="0"/>
              </a:rPr>
              <a:t> </a:t>
            </a:r>
            <a:r>
              <a:rPr lang="en-US" sz="2400" b="1" dirty="0" err="1">
                <a:latin typeface="Arial" charset="0"/>
              </a:rPr>
              <a:t>nhất</a:t>
            </a:r>
            <a:r>
              <a:rPr lang="en-US" sz="2400" b="1" dirty="0">
                <a:latin typeface="Arial" charset="0"/>
              </a:rPr>
              <a:t> </a:t>
            </a:r>
            <a:r>
              <a:rPr lang="en-US" sz="2400" b="1" dirty="0" err="1">
                <a:latin typeface="Arial" charset="0"/>
              </a:rPr>
              <a:t>thế</a:t>
            </a:r>
            <a:r>
              <a:rPr lang="en-US" sz="2400" b="1" dirty="0">
                <a:latin typeface="Arial" charset="0"/>
              </a:rPr>
              <a:t> giới,1/4 </a:t>
            </a:r>
            <a:r>
              <a:rPr lang="en-US" sz="2400" b="1" dirty="0" err="1">
                <a:latin typeface="Arial" charset="0"/>
              </a:rPr>
              <a:t>số</a:t>
            </a:r>
            <a:r>
              <a:rPr lang="en-US" sz="2400" b="1" dirty="0">
                <a:latin typeface="Arial" charset="0"/>
              </a:rPr>
              <a:t> </a:t>
            </a:r>
            <a:r>
              <a:rPr lang="en-US" sz="2400" b="1" dirty="0" err="1">
                <a:latin typeface="Arial" charset="0"/>
              </a:rPr>
              <a:t>dân</a:t>
            </a:r>
            <a:r>
              <a:rPr lang="en-US" sz="2400" b="1" dirty="0">
                <a:latin typeface="Arial" charset="0"/>
              </a:rPr>
              <a:t> </a:t>
            </a:r>
            <a:r>
              <a:rPr lang="en-US" sz="2400" b="1" dirty="0" err="1">
                <a:latin typeface="Arial" charset="0"/>
              </a:rPr>
              <a:t>đói</a:t>
            </a:r>
            <a:r>
              <a:rPr lang="en-US" sz="2400" b="1" dirty="0">
                <a:latin typeface="Arial" charset="0"/>
              </a:rPr>
              <a:t> </a:t>
            </a:r>
            <a:r>
              <a:rPr lang="en-US" sz="2400" b="1" dirty="0" err="1">
                <a:latin typeface="Arial" charset="0"/>
              </a:rPr>
              <a:t>ăn</a:t>
            </a:r>
            <a:r>
              <a:rPr lang="en-US" sz="2400" b="1" dirty="0">
                <a:latin typeface="Arial" charset="0"/>
              </a:rPr>
              <a:t> </a:t>
            </a:r>
            <a:r>
              <a:rPr lang="en-US" sz="2400" b="1" dirty="0" err="1">
                <a:latin typeface="Arial" charset="0"/>
              </a:rPr>
              <a:t>kinh</a:t>
            </a:r>
            <a:r>
              <a:rPr lang="en-US" sz="2400" b="1" dirty="0">
                <a:latin typeface="Arial" charset="0"/>
              </a:rPr>
              <a:t> </a:t>
            </a:r>
            <a:r>
              <a:rPr lang="en-US" sz="2400" b="1" dirty="0" err="1">
                <a:latin typeface="Arial" charset="0"/>
              </a:rPr>
              <a:t>niên</a:t>
            </a:r>
            <a:endParaRPr lang="en-US" sz="2400" b="1" u="sng" dirty="0">
              <a:latin typeface="Arial" charset="0"/>
            </a:endParaRPr>
          </a:p>
        </p:txBody>
      </p:sp>
      <p:pic>
        <p:nvPicPr>
          <p:cNvPr id="111620" name="Picture 8" descr="Image result for doi ngheo o cha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4925"/>
            <a:ext cx="55245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10" descr="Image result for doi ngheo o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88"/>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14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80">
                                          <p:stCondLst>
                                            <p:cond delay="0"/>
                                          </p:stCondLst>
                                        </p:cTn>
                                        <p:tgtEl>
                                          <p:spTgt spid="4">
                                            <p:txEl>
                                              <p:pRg st="1" end="1"/>
                                            </p:txEl>
                                          </p:spTgt>
                                        </p:tgtEl>
                                      </p:cBhvr>
                                    </p:animEffect>
                                    <p:anim calcmode="lin" valueType="num">
                                      <p:cBhvr>
                                        <p:cTn id="1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1" end="1"/>
                                            </p:txEl>
                                          </p:spTgt>
                                        </p:tgtEl>
                                      </p:cBhvr>
                                      <p:to x="100000" y="60000"/>
                                    </p:animScale>
                                    <p:animScale>
                                      <p:cBhvr>
                                        <p:cTn id="21" dur="166" decel="50000">
                                          <p:stCondLst>
                                            <p:cond delay="676"/>
                                          </p:stCondLst>
                                        </p:cTn>
                                        <p:tgtEl>
                                          <p:spTgt spid="4">
                                            <p:txEl>
                                              <p:pRg st="1" end="1"/>
                                            </p:txEl>
                                          </p:spTgt>
                                        </p:tgtEl>
                                      </p:cBhvr>
                                      <p:to x="100000" y="100000"/>
                                    </p:animScale>
                                    <p:animScale>
                                      <p:cBhvr>
                                        <p:cTn id="22" dur="26">
                                          <p:stCondLst>
                                            <p:cond delay="1312"/>
                                          </p:stCondLst>
                                        </p:cTn>
                                        <p:tgtEl>
                                          <p:spTgt spid="4">
                                            <p:txEl>
                                              <p:pRg st="1" end="1"/>
                                            </p:txEl>
                                          </p:spTgt>
                                        </p:tgtEl>
                                      </p:cBhvr>
                                      <p:to x="100000" y="80000"/>
                                    </p:animScale>
                                    <p:animScale>
                                      <p:cBhvr>
                                        <p:cTn id="23" dur="166" decel="50000">
                                          <p:stCondLst>
                                            <p:cond delay="1338"/>
                                          </p:stCondLst>
                                        </p:cTn>
                                        <p:tgtEl>
                                          <p:spTgt spid="4">
                                            <p:txEl>
                                              <p:pRg st="1" end="1"/>
                                            </p:txEl>
                                          </p:spTgt>
                                        </p:tgtEl>
                                      </p:cBhvr>
                                      <p:to x="100000" y="100000"/>
                                    </p:animScale>
                                    <p:animScale>
                                      <p:cBhvr>
                                        <p:cTn id="24" dur="26">
                                          <p:stCondLst>
                                            <p:cond delay="1642"/>
                                          </p:stCondLst>
                                        </p:cTn>
                                        <p:tgtEl>
                                          <p:spTgt spid="4">
                                            <p:txEl>
                                              <p:pRg st="1" end="1"/>
                                            </p:txEl>
                                          </p:spTgt>
                                        </p:tgtEl>
                                      </p:cBhvr>
                                      <p:to x="100000" y="90000"/>
                                    </p:animScale>
                                    <p:animScale>
                                      <p:cBhvr>
                                        <p:cTn id="25" dur="166" decel="50000">
                                          <p:stCondLst>
                                            <p:cond delay="1668"/>
                                          </p:stCondLst>
                                        </p:cTn>
                                        <p:tgtEl>
                                          <p:spTgt spid="4">
                                            <p:txEl>
                                              <p:pRg st="1" end="1"/>
                                            </p:txEl>
                                          </p:spTgt>
                                        </p:tgtEl>
                                      </p:cBhvr>
                                      <p:to x="100000" y="100000"/>
                                    </p:animScale>
                                    <p:animScale>
                                      <p:cBhvr>
                                        <p:cTn id="26" dur="26">
                                          <p:stCondLst>
                                            <p:cond delay="1808"/>
                                          </p:stCondLst>
                                        </p:cTn>
                                        <p:tgtEl>
                                          <p:spTgt spid="4">
                                            <p:txEl>
                                              <p:pRg st="1" end="1"/>
                                            </p:txEl>
                                          </p:spTgt>
                                        </p:tgtEl>
                                      </p:cBhvr>
                                      <p:to x="100000" y="95000"/>
                                    </p:animScale>
                                    <p:animScale>
                                      <p:cBhvr>
                                        <p:cTn id="27"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057400" y="5334000"/>
            <a:ext cx="5867400" cy="1301750"/>
          </a:xfrm>
        </p:spPr>
        <p:txBody>
          <a:bodyPr/>
          <a:lstStyle/>
          <a:p>
            <a:pPr eaLnBrk="1" hangingPunct="1"/>
            <a:r>
              <a:rPr lang="en-US" sz="3200" b="1" dirty="0">
                <a:solidFill>
                  <a:srgbClr val="FF0000"/>
                </a:solidFill>
                <a:latin typeface="Arial" charset="0"/>
              </a:rPr>
              <a:t>     </a:t>
            </a:r>
            <a:r>
              <a:rPr lang="en-US" sz="4000" b="1" dirty="0" err="1">
                <a:latin typeface="Times New Roman" panose="02020603050405020304" pitchFamily="18" charset="0"/>
                <a:cs typeface="Times New Roman" panose="02020603050405020304" pitchFamily="18" charset="0"/>
              </a:rPr>
              <a:t>Dịch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bệnh</a:t>
            </a:r>
            <a:endParaRPr lang="en-US" sz="4000" b="1" dirty="0">
              <a:latin typeface="Times New Roman" panose="02020603050405020304" pitchFamily="18" charset="0"/>
              <a:cs typeface="Times New Roman" panose="02020603050405020304" pitchFamily="18" charset="0"/>
            </a:endParaRPr>
          </a:p>
        </p:txBody>
      </p:sp>
      <p:pic>
        <p:nvPicPr>
          <p:cNvPr id="109571" name="Picture 4" descr="Image result for dich benh chau 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2550"/>
            <a:ext cx="4548188"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6" descr="Image result for dich benh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487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043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8600" y="990600"/>
            <a:ext cx="8610600" cy="2462213"/>
          </a:xfrm>
          <a:prstGeom prst="rect">
            <a:avLst/>
          </a:prstGeom>
          <a:solidFill>
            <a:schemeClr val="bg1"/>
          </a:solidFill>
          <a:ln w="381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fontAlgn="base">
              <a:spcBef>
                <a:spcPct val="50000"/>
              </a:spcBef>
              <a:spcAft>
                <a:spcPct val="0"/>
              </a:spcAft>
            </a:pPr>
            <a:r>
              <a:rPr lang="en-US" sz="2800" b="1" dirty="0">
                <a:latin typeface="Times New Roman" panose="02020603050405020304" pitchFamily="18" charset="0"/>
                <a:cs typeface="Times New Roman" panose="02020603050405020304" pitchFamily="18" charset="0"/>
              </a:rPr>
              <a:t>Theo </a:t>
            </a:r>
            <a:r>
              <a:rPr lang="en-US" sz="2800" b="1" dirty="0" err="1">
                <a:latin typeface="Times New Roman" panose="02020603050405020304" pitchFamily="18" charset="0"/>
                <a:cs typeface="Times New Roman" panose="02020603050405020304" pitchFamily="18" charset="0"/>
              </a:rPr>
              <a:t>thống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80, </a:t>
            </a:r>
            <a:r>
              <a:rPr lang="en-US" sz="2800" b="1" dirty="0" err="1">
                <a:latin typeface="Times New Roman" panose="02020603050405020304" pitchFamily="18" charset="0"/>
                <a:cs typeface="Times New Roman" panose="02020603050405020304" pitchFamily="18" charset="0"/>
              </a:rPr>
              <a:t>Châu</a:t>
            </a:r>
            <a:r>
              <a:rPr lang="en-US" sz="2800" b="1" dirty="0">
                <a:latin typeface="Times New Roman" panose="02020603050405020304" pitchFamily="18" charset="0"/>
                <a:cs typeface="Times New Roman" panose="02020603050405020304" pitchFamily="18" charset="0"/>
              </a:rPr>
              <a:t> Phi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120.000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nhiễm</a:t>
            </a:r>
            <a:r>
              <a:rPr lang="en-US" sz="2800" b="1" dirty="0">
                <a:latin typeface="Times New Roman" panose="02020603050405020304" pitchFamily="18" charset="0"/>
                <a:cs typeface="Times New Roman" panose="02020603050405020304" pitchFamily="18" charset="0"/>
              </a:rPr>
              <a:t> HIV </a:t>
            </a:r>
            <a:r>
              <a:rPr lang="en-US" sz="2800" b="1" dirty="0" err="1">
                <a:latin typeface="Times New Roman" panose="02020603050405020304" pitchFamily="18" charset="0"/>
                <a:cs typeface="Times New Roman" panose="02020603050405020304" pitchFamily="18" charset="0"/>
              </a:rPr>
              <a:t>trên</a:t>
            </a:r>
            <a:r>
              <a:rPr lang="en-US" sz="2800" b="1"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150.000 </a:t>
            </a:r>
            <a:r>
              <a:rPr lang="en-US" sz="2800" b="1" dirty="0" err="1">
                <a:latin typeface="Times New Roman" panose="02020603050405020304" pitchFamily="18" charset="0"/>
                <a:cs typeface="Times New Roman" panose="02020603050405020304" pitchFamily="18" charset="0"/>
              </a:rPr>
              <a:t>phụ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nhiễm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bệnh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Châu</a:t>
            </a:r>
            <a:r>
              <a:rPr lang="en-US" sz="2800" b="1" dirty="0">
                <a:latin typeface="Times New Roman" panose="02020603050405020304" pitchFamily="18" charset="0"/>
                <a:cs typeface="Times New Roman" panose="02020603050405020304" pitchFamily="18" charset="0"/>
              </a:rPr>
              <a:t> Phi </a:t>
            </a:r>
            <a:r>
              <a:rPr lang="en-US" sz="2800" b="1" dirty="0" err="1">
                <a:latin typeface="Times New Roman" panose="02020603050405020304" pitchFamily="18" charset="0"/>
                <a:cs typeface="Times New Roman" panose="02020603050405020304" pitchFamily="18" charset="0"/>
              </a:rPr>
              <a:t>chiếm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90%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bệnh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nay…” </a:t>
            </a:r>
          </a:p>
          <a:p>
            <a:pPr algn="just" fontAlgn="base">
              <a:spcBef>
                <a:spcPct val="50000"/>
              </a:spcBef>
              <a:spcAft>
                <a:spcPct val="0"/>
              </a:spcAft>
            </a:pP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Báo</a:t>
            </a:r>
            <a:r>
              <a:rPr lang="en-US" sz="2800" b="1" dirty="0">
                <a:latin typeface="Times New Roman" panose="02020603050405020304" pitchFamily="18" charset="0"/>
                <a:cs typeface="Times New Roman" panose="02020603050405020304" pitchFamily="18" charset="0"/>
              </a:rPr>
              <a:t> QĐND -17/11/1991)</a:t>
            </a:r>
          </a:p>
        </p:txBody>
      </p:sp>
    </p:spTree>
    <p:extLst>
      <p:ext uri="{BB962C8B-B14F-4D97-AF65-F5344CB8AC3E}">
        <p14:creationId xmlns:p14="http://schemas.microsoft.com/office/powerpoint/2010/main" val="3481194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2743200"/>
          </a:xfrm>
          <a:prstGeom prst="rect">
            <a:avLst/>
          </a:prstGeom>
          <a:blipFill>
            <a:blip r:embed="rId2"/>
            <a:tile tx="0" ty="0" sx="100000" sy="100000" flip="none" algn="tl"/>
          </a:blip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Liên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hợp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quốc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xếp</a:t>
            </a:r>
            <a:r>
              <a:rPr lang="en-US" sz="2800" dirty="0">
                <a:solidFill>
                  <a:schemeClr val="tx1"/>
                </a:solidFill>
                <a:latin typeface="Times New Roman" pitchFamily="18" charset="0"/>
                <a:cs typeface="Times New Roman" pitchFamily="18" charset="0"/>
              </a:rPr>
              <a:t> 32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tổng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r>
              <a:rPr lang="en-US" sz="2800" dirty="0">
                <a:solidFill>
                  <a:schemeClr val="tx1"/>
                </a:solidFill>
                <a:latin typeface="Times New Roman" pitchFamily="18" charset="0"/>
                <a:cs typeface="Times New Roman" pitchFamily="18" charset="0"/>
              </a:rPr>
              <a:t> 57 </a:t>
            </a:r>
            <a:r>
              <a:rPr lang="en-US" sz="2800" dirty="0" err="1">
                <a:solidFill>
                  <a:schemeClr val="tx1"/>
                </a:solidFill>
                <a:latin typeface="Times New Roman" pitchFamily="18" charset="0"/>
                <a:cs typeface="Times New Roman" pitchFamily="18" charset="0"/>
              </a:rPr>
              <a:t>quốc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Châu</a:t>
            </a:r>
            <a:r>
              <a:rPr lang="en-US" sz="2800" dirty="0">
                <a:solidFill>
                  <a:schemeClr val="tx1"/>
                </a:solidFill>
                <a:latin typeface="Times New Roman" pitchFamily="18" charset="0"/>
                <a:cs typeface="Times New Roman" pitchFamily="18" charset="0"/>
              </a:rPr>
              <a:t> Phi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nhóm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nghèo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nước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ngoài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Châu</a:t>
            </a:r>
            <a:r>
              <a:rPr lang="en-US" sz="2800" dirty="0">
                <a:solidFill>
                  <a:schemeClr val="tx1"/>
                </a:solidFill>
                <a:latin typeface="Times New Roman" pitchFamily="18" charset="0"/>
                <a:cs typeface="Times New Roman" pitchFamily="18" charset="0"/>
              </a:rPr>
              <a:t> Phi </a:t>
            </a:r>
            <a:r>
              <a:rPr lang="en-US" sz="2800" dirty="0" err="1">
                <a:solidFill>
                  <a:schemeClr val="tx1"/>
                </a:solidFill>
                <a:latin typeface="Times New Roman" pitchFamily="18" charset="0"/>
                <a:cs typeface="Times New Roman" pitchFamily="18" charset="0"/>
              </a:rPr>
              <a:t>lên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đến</a:t>
            </a:r>
            <a:r>
              <a:rPr lang="en-US" sz="2800" dirty="0">
                <a:solidFill>
                  <a:schemeClr val="tx1"/>
                </a:solidFill>
                <a:latin typeface="Times New Roman" pitchFamily="18" charset="0"/>
                <a:cs typeface="Times New Roman" pitchFamily="18" charset="0"/>
              </a:rPr>
              <a:t> 300 </a:t>
            </a:r>
            <a:r>
              <a:rPr lang="en-US" sz="2800" dirty="0" err="1">
                <a:solidFill>
                  <a:schemeClr val="tx1"/>
                </a:solidFill>
                <a:latin typeface="Times New Roman" pitchFamily="18" charset="0"/>
                <a:cs typeface="Times New Roman" pitchFamily="18" charset="0"/>
              </a:rPr>
              <a:t>tỉ</a:t>
            </a:r>
            <a:r>
              <a:rPr lang="en-US" sz="2800" dirty="0">
                <a:solidFill>
                  <a:schemeClr val="tx1"/>
                </a:solidFill>
                <a:latin typeface="Times New Roman" pitchFamily="18" charset="0"/>
                <a:cs typeface="Times New Roman" pitchFamily="18" charset="0"/>
              </a:rPr>
              <a:t> USD, </a:t>
            </a:r>
            <a:r>
              <a:rPr lang="en-US" sz="2800" dirty="0" err="1">
                <a:solidFill>
                  <a:schemeClr val="tx1"/>
                </a:solidFill>
                <a:latin typeface="Times New Roman" pitchFamily="18" charset="0"/>
                <a:cs typeface="Times New Roman" pitchFamily="18" charset="0"/>
              </a:rPr>
              <a:t>số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hàng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25 </a:t>
            </a:r>
            <a:r>
              <a:rPr lang="en-US" sz="2800" dirty="0" err="1">
                <a:solidFill>
                  <a:schemeClr val="tx1"/>
                </a:solidFill>
                <a:latin typeface="Times New Roman" pitchFamily="18" charset="0"/>
                <a:cs typeface="Times New Roman" pitchFamily="18" charset="0"/>
              </a:rPr>
              <a:t>tỉ</a:t>
            </a:r>
            <a:r>
              <a:rPr lang="en-US" sz="2800" dirty="0">
                <a:solidFill>
                  <a:schemeClr val="tx1"/>
                </a:solidFill>
                <a:latin typeface="Times New Roman" pitchFamily="18" charset="0"/>
                <a:cs typeface="Times New Roman" pitchFamily="18" charset="0"/>
              </a:rPr>
              <a:t> USD.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nay, 2/3 </a:t>
            </a:r>
            <a:r>
              <a:rPr lang="en-US" sz="2800" dirty="0" err="1">
                <a:solidFill>
                  <a:schemeClr val="tx1"/>
                </a:solidFill>
                <a:latin typeface="Times New Roman" pitchFamily="18" charset="0"/>
                <a:cs typeface="Times New Roman" pitchFamily="18" charset="0"/>
              </a:rPr>
              <a:t>dân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Châu</a:t>
            </a:r>
            <a:r>
              <a:rPr lang="en-US" sz="2800" dirty="0">
                <a:solidFill>
                  <a:schemeClr val="tx1"/>
                </a:solidFill>
                <a:latin typeface="Times New Roman" pitchFamily="18" charset="0"/>
                <a:cs typeface="Times New Roman" pitchFamily="18" charset="0"/>
              </a:rPr>
              <a:t> Phi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đủ</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ăn</a:t>
            </a:r>
            <a:r>
              <a:rPr lang="en-US" sz="2800" dirty="0">
                <a:solidFill>
                  <a:schemeClr val="tx1"/>
                </a:solidFill>
                <a:latin typeface="Times New Roman" pitchFamily="18" charset="0"/>
                <a:cs typeface="Times New Roman" pitchFamily="18" charset="0"/>
              </a:rPr>
              <a:t>, ¼ </a:t>
            </a:r>
            <a:r>
              <a:rPr lang="en-US" sz="2800" dirty="0" err="1">
                <a:solidFill>
                  <a:schemeClr val="tx1"/>
                </a:solidFill>
                <a:latin typeface="Times New Roman" pitchFamily="18" charset="0"/>
                <a:cs typeface="Times New Roman" pitchFamily="18" charset="0"/>
              </a:rPr>
              <a:t>dân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đói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niên</a:t>
            </a:r>
            <a:r>
              <a:rPr lang="en-US" sz="2800" dirty="0">
                <a:solidFill>
                  <a:schemeClr val="tx1"/>
                </a:solidFill>
                <a:latin typeface="Times New Roman" pitchFamily="18" charset="0"/>
                <a:cs typeface="Times New Roman" pitchFamily="18" charset="0"/>
              </a:rPr>
              <a:t>”</a:t>
            </a:r>
          </a:p>
          <a:p>
            <a:pPr algn="just"/>
            <a:endParaRPr lang="en-US" sz="2800" i="1" dirty="0">
              <a:solidFill>
                <a:srgbClr val="000099"/>
              </a:solidFill>
              <a:latin typeface="Times New Roman" pitchFamily="18" charset="0"/>
              <a:cs typeface="Times New Roman" pitchFamily="18" charset="0"/>
            </a:endParaRPr>
          </a:p>
        </p:txBody>
      </p:sp>
      <p:grpSp>
        <p:nvGrpSpPr>
          <p:cNvPr id="3" name="Group 5"/>
          <p:cNvGrpSpPr>
            <a:grpSpLocks/>
          </p:cNvGrpSpPr>
          <p:nvPr/>
        </p:nvGrpSpPr>
        <p:grpSpPr bwMode="auto">
          <a:xfrm>
            <a:off x="0" y="0"/>
            <a:ext cx="9144000" cy="6934200"/>
            <a:chOff x="0" y="0"/>
            <a:chExt cx="5760" cy="4368"/>
          </a:xfrm>
        </p:grpSpPr>
        <p:pic>
          <p:nvPicPr>
            <p:cNvPr id="4" name="Picture 6" descr="N3"/>
            <p:cNvPicPr>
              <a:picLocks noChangeAspect="1" noChangeArrowheads="1"/>
            </p:cNvPicPr>
            <p:nvPr/>
          </p:nvPicPr>
          <p:blipFill>
            <a:blip r:embed="rId3" cstate="print"/>
            <a:srcRect/>
            <a:stretch>
              <a:fillRect/>
            </a:stretch>
          </p:blipFill>
          <p:spPr bwMode="auto">
            <a:xfrm flipV="1">
              <a:off x="0" y="0"/>
              <a:ext cx="5712" cy="96"/>
            </a:xfrm>
            <a:prstGeom prst="rect">
              <a:avLst/>
            </a:prstGeom>
            <a:noFill/>
          </p:spPr>
        </p:pic>
        <p:pic>
          <p:nvPicPr>
            <p:cNvPr id="5" name="Picture 7" descr="N3"/>
            <p:cNvPicPr>
              <a:picLocks noChangeAspect="1" noChangeArrowheads="1"/>
            </p:cNvPicPr>
            <p:nvPr/>
          </p:nvPicPr>
          <p:blipFill>
            <a:blip r:embed="rId3" cstate="print"/>
            <a:srcRect/>
            <a:stretch>
              <a:fillRect/>
            </a:stretch>
          </p:blipFill>
          <p:spPr bwMode="auto">
            <a:xfrm flipV="1">
              <a:off x="48" y="4272"/>
              <a:ext cx="5712" cy="96"/>
            </a:xfrm>
            <a:prstGeom prst="rect">
              <a:avLst/>
            </a:prstGeom>
            <a:noFill/>
          </p:spPr>
        </p:pic>
        <p:pic>
          <p:nvPicPr>
            <p:cNvPr id="6" name="Picture 8" descr="N3"/>
            <p:cNvPicPr>
              <a:picLocks noChangeAspect="1" noChangeArrowheads="1"/>
            </p:cNvPicPr>
            <p:nvPr/>
          </p:nvPicPr>
          <p:blipFill>
            <a:blip r:embed="rId3" cstate="print"/>
            <a:srcRect/>
            <a:stretch>
              <a:fillRect/>
            </a:stretch>
          </p:blipFill>
          <p:spPr bwMode="auto">
            <a:xfrm rot="16200000" flipV="1">
              <a:off x="-2112" y="2112"/>
              <a:ext cx="4320" cy="96"/>
            </a:xfrm>
            <a:prstGeom prst="rect">
              <a:avLst/>
            </a:prstGeom>
            <a:noFill/>
          </p:spPr>
        </p:pic>
        <p:pic>
          <p:nvPicPr>
            <p:cNvPr id="7" name="Picture 9" descr="N3"/>
            <p:cNvPicPr>
              <a:picLocks noChangeAspect="1" noChangeArrowheads="1"/>
            </p:cNvPicPr>
            <p:nvPr/>
          </p:nvPicPr>
          <p:blipFill>
            <a:blip r:embed="rId3" cstate="print"/>
            <a:srcRect/>
            <a:stretch>
              <a:fillRect/>
            </a:stretch>
          </p:blipFill>
          <p:spPr bwMode="auto">
            <a:xfrm rot="16200000" flipV="1">
              <a:off x="3552" y="2112"/>
              <a:ext cx="4320" cy="96"/>
            </a:xfrm>
            <a:prstGeom prst="rect">
              <a:avLst/>
            </a:prstGeom>
            <a:noFill/>
          </p:spPr>
        </p:pic>
      </p:grpSp>
      <p:sp>
        <p:nvSpPr>
          <p:cNvPr id="8" name="Rectangle 7"/>
          <p:cNvSpPr/>
          <p:nvPr/>
        </p:nvSpPr>
        <p:spPr>
          <a:xfrm>
            <a:off x="381000" y="3505200"/>
            <a:ext cx="8534400" cy="2743200"/>
          </a:xfrm>
          <a:prstGeom prst="rect">
            <a:avLst/>
          </a:prstGeom>
          <a:blipFill>
            <a:blip r:embed="rId2"/>
            <a:tile tx="0" ty="0" sx="100000" sy="100000" flip="none" algn="tl"/>
          </a:blip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Châu</a:t>
            </a:r>
            <a:r>
              <a:rPr lang="en-US" sz="2800" dirty="0">
                <a:solidFill>
                  <a:schemeClr val="tx1"/>
                </a:solidFill>
                <a:latin typeface="Times New Roman" pitchFamily="18" charset="0"/>
                <a:cs typeface="Times New Roman" pitchFamily="18" charset="0"/>
              </a:rPr>
              <a:t> Phi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tỉ</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tăng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nhiên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 Ru-an-</a:t>
            </a:r>
            <a:r>
              <a:rPr lang="en-US" sz="2800" dirty="0" err="1">
                <a:solidFill>
                  <a:schemeClr val="tx1"/>
                </a:solidFill>
                <a:latin typeface="Times New Roman" pitchFamily="18" charset="0"/>
                <a:cs typeface="Times New Roman" pitchFamily="18" charset="0"/>
              </a:rPr>
              <a:t>đa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5.2%, </a:t>
            </a:r>
            <a:r>
              <a:rPr lang="en-US" sz="2800" dirty="0" err="1">
                <a:solidFill>
                  <a:schemeClr val="tx1"/>
                </a:solidFill>
                <a:latin typeface="Times New Roman" pitchFamily="18" charset="0"/>
                <a:cs typeface="Times New Roman" pitchFamily="18" charset="0"/>
              </a:rPr>
              <a:t>Ăng</a:t>
            </a: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gô</a:t>
            </a:r>
            <a:r>
              <a:rPr lang="en-US" sz="2800" dirty="0">
                <a:solidFill>
                  <a:schemeClr val="tx1"/>
                </a:solidFill>
                <a:latin typeface="Times New Roman" pitchFamily="18" charset="0"/>
                <a:cs typeface="Times New Roman" pitchFamily="18" charset="0"/>
              </a:rPr>
              <a:t>-la, Ni-</a:t>
            </a:r>
            <a:r>
              <a:rPr lang="en-US" sz="2800" dirty="0" err="1">
                <a:solidFill>
                  <a:schemeClr val="tx1"/>
                </a:solidFill>
                <a:latin typeface="Times New Roman" pitchFamily="18" charset="0"/>
                <a:cs typeface="Times New Roman" pitchFamily="18" charset="0"/>
              </a:rPr>
              <a:t>giê</a:t>
            </a: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ri</a:t>
            </a:r>
            <a:r>
              <a:rPr lang="en-US" sz="2800" dirty="0">
                <a:solidFill>
                  <a:schemeClr val="tx1"/>
                </a:solidFill>
                <a:latin typeface="Times New Roman" pitchFamily="18" charset="0"/>
                <a:cs typeface="Times New Roman" pitchFamily="18" charset="0"/>
              </a:rPr>
              <a:t>-a, Ma-li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5.1%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Việt</a:t>
            </a:r>
            <a:r>
              <a:rPr lang="en-US" sz="2800" dirty="0">
                <a:solidFill>
                  <a:schemeClr val="tx1"/>
                </a:solidFill>
                <a:latin typeface="Times New Roman" pitchFamily="18" charset="0"/>
                <a:cs typeface="Times New Roman" pitchFamily="18" charset="0"/>
              </a:rPr>
              <a:t> Nam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1.1%, </a:t>
            </a:r>
            <a:r>
              <a:rPr lang="en-US" sz="2800" dirty="0" err="1">
                <a:solidFill>
                  <a:schemeClr val="tx1"/>
                </a:solidFill>
                <a:latin typeface="Times New Roman" pitchFamily="18" charset="0"/>
                <a:cs typeface="Times New Roman" pitchFamily="18" charset="0"/>
              </a:rPr>
              <a:t>Thái</a:t>
            </a:r>
            <a:r>
              <a:rPr lang="en-US" sz="2800" dirty="0">
                <a:solidFill>
                  <a:schemeClr val="tx1"/>
                </a:solidFill>
                <a:latin typeface="Times New Roman" pitchFamily="18" charset="0"/>
                <a:cs typeface="Times New Roman" pitchFamily="18" charset="0"/>
              </a:rPr>
              <a:t> Lan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0.3%, </a:t>
            </a:r>
            <a:r>
              <a:rPr lang="en-US" sz="2800" dirty="0" err="1">
                <a:solidFill>
                  <a:schemeClr val="tx1"/>
                </a:solidFill>
                <a:latin typeface="Times New Roman" pitchFamily="18" charset="0"/>
                <a:cs typeface="Times New Roman" pitchFamily="18" charset="0"/>
              </a:rPr>
              <a:t>Lào</a:t>
            </a:r>
            <a:r>
              <a:rPr lang="en-US" sz="2800" dirty="0">
                <a:solidFill>
                  <a:schemeClr val="tx1"/>
                </a:solidFill>
                <a:latin typeface="Times New Roman" pitchFamily="18" charset="0"/>
                <a:cs typeface="Times New Roman" pitchFamily="18" charset="0"/>
              </a:rPr>
              <a:t> 1.4%”.</a:t>
            </a:r>
            <a:endParaRPr lang="en-US" sz="28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1325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381000"/>
            <a:ext cx="4572000" cy="3108543"/>
          </a:xfrm>
          <a:prstGeom prst="rect">
            <a:avLst/>
          </a:prstGeom>
        </p:spPr>
        <p:txBody>
          <a:bodyPr>
            <a:spAutoFit/>
          </a:bodyPr>
          <a:lstStyle/>
          <a:p>
            <a:r>
              <a:rPr lang="vi-VN" sz="2800" b="1" dirty="0">
                <a:latin typeface="Times New Roman" panose="02020603050405020304" pitchFamily="18" charset="0"/>
                <a:cs typeface="Times New Roman" panose="02020603050405020304" pitchFamily="18" charset="0"/>
              </a:rPr>
              <a:t>Với diện tích khoảng 30.221.532 </a:t>
            </a:r>
            <a:r>
              <a:rPr lang="vi-VN" sz="2800" b="1" dirty="0">
                <a:latin typeface="Times New Roman" panose="02020603050405020304" pitchFamily="18" charset="0"/>
                <a:cs typeface="Times New Roman" panose="02020603050405020304" pitchFamily="18" charset="0"/>
                <a:hlinkClick r:id="rId2" tooltip="Kilômét vuông"/>
              </a:rPr>
              <a:t>km²</a:t>
            </a: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5</a:t>
            </a:r>
            <a:r>
              <a:rPr lang="en-US" sz="2800" b="1" dirty="0">
                <a:latin typeface="Times New Roman" panose="02020603050405020304" pitchFamily="18" charset="0"/>
                <a:cs typeface="Times New Roman" panose="02020603050405020304" pitchFamily="18" charset="0"/>
              </a:rPr>
              <a:t>7</a:t>
            </a:r>
            <a:r>
              <a:rPr lang="vi-VN" sz="2800" b="1" dirty="0">
                <a:latin typeface="Times New Roman" panose="02020603050405020304" pitchFamily="18" charset="0"/>
                <a:cs typeface="Times New Roman" panose="02020603050405020304" pitchFamily="18" charset="0"/>
              </a:rPr>
              <a:t> quốc gia, </a:t>
            </a:r>
            <a:r>
              <a:rPr lang="en-US" sz="2800" b="1" dirty="0" err="1">
                <a:latin typeface="Times New Roman" pitchFamily="18" charset="0"/>
                <a:cs typeface="Times New Roman" panose="02020603050405020304" pitchFamily="18" charset="0"/>
              </a:rPr>
              <a:t>Dân</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số</a:t>
            </a:r>
            <a:r>
              <a:rPr lang="en-US" sz="2800" b="1" dirty="0">
                <a:latin typeface="Times New Roman" pitchFamily="18" charset="0"/>
                <a:cs typeface="Times New Roman" panose="02020603050405020304" pitchFamily="18" charset="0"/>
              </a:rPr>
              <a:t>: 1,3 </a:t>
            </a:r>
            <a:r>
              <a:rPr lang="en-US" sz="2800" b="1" dirty="0" err="1">
                <a:latin typeface="Times New Roman" pitchFamily="18" charset="0"/>
                <a:cs typeface="Times New Roman" panose="02020603050405020304" pitchFamily="18" charset="0"/>
              </a:rPr>
              <a:t>tỉ</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người</a:t>
            </a:r>
            <a:r>
              <a:rPr lang="en-US" sz="2800" b="1" dirty="0">
                <a:latin typeface="Times New Roman" pitchFamily="18" charset="0"/>
                <a:cs typeface="Times New Roman" panose="02020603050405020304" pitchFamily="18" charset="0"/>
              </a:rPr>
              <a:t> (2018) </a:t>
            </a:r>
            <a:r>
              <a:rPr lang="vi-VN" sz="2800" b="1" dirty="0">
                <a:latin typeface="Times New Roman" panose="02020603050405020304" pitchFamily="18" charset="0"/>
                <a:cs typeface="Times New Roman" panose="02020603050405020304" pitchFamily="18" charset="0"/>
              </a:rPr>
              <a:t>chiếm khoảng 1/7</a:t>
            </a:r>
            <a:r>
              <a:rPr lang="vi-VN" sz="2800" b="1" dirty="0">
                <a:latin typeface="Times New Roman" panose="02020603050405020304" pitchFamily="18" charset="0"/>
                <a:cs typeface="Times New Roman" panose="02020603050405020304" pitchFamily="18" charset="0"/>
                <a:hlinkClick r:id="rId3" tooltip="Dân số thế giới"/>
              </a:rPr>
              <a:t>dân số thế giới</a:t>
            </a:r>
            <a:r>
              <a:rPr lang="vi-VN"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Xahara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nhấtTG</a:t>
            </a:r>
            <a:r>
              <a:rPr lang="en-US" sz="2800" b="1" dirty="0">
                <a:latin typeface="Times New Roman" panose="02020603050405020304" pitchFamily="18" charset="0"/>
                <a:cs typeface="Times New Roman" panose="02020603050405020304" pitchFamily="18" charset="0"/>
              </a:rPr>
              <a:t>.</a:t>
            </a:r>
          </a:p>
        </p:txBody>
      </p:sp>
      <p:pic>
        <p:nvPicPr>
          <p:cNvPr id="3" name="Picture 2" descr="550px-Africa_(orthographic_projection).svg.png"/>
          <p:cNvPicPr>
            <a:picLocks noChangeAspect="1"/>
          </p:cNvPicPr>
          <p:nvPr/>
        </p:nvPicPr>
        <p:blipFill>
          <a:blip r:embed="rId4"/>
          <a:stretch>
            <a:fillRect/>
          </a:stretch>
        </p:blipFill>
        <p:spPr>
          <a:xfrm>
            <a:off x="75063" y="228600"/>
            <a:ext cx="4114800" cy="4857750"/>
          </a:xfrm>
          <a:prstGeom prst="rect">
            <a:avLst/>
          </a:prstGeom>
        </p:spPr>
      </p:pic>
      <p:sp>
        <p:nvSpPr>
          <p:cNvPr id="4" name="Rectangle 3"/>
          <p:cNvSpPr/>
          <p:nvPr/>
        </p:nvSpPr>
        <p:spPr>
          <a:xfrm>
            <a:off x="2743200" y="4343400"/>
            <a:ext cx="5867400"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hlinkClick r:id="rId5" tooltip="Khoáng sản"/>
              </a:rPr>
              <a:t>khoáng sản</a:t>
            </a:r>
            <a:r>
              <a:rPr lang="vi-VN" sz="3200" dirty="0">
                <a:latin typeface="Times New Roman" panose="02020603050405020304" pitchFamily="18" charset="0"/>
                <a:cs typeface="Times New Roman" panose="02020603050405020304" pitchFamily="18" charset="0"/>
              </a:rPr>
              <a:t> phong phú: </a:t>
            </a:r>
            <a:r>
              <a:rPr lang="vi-VN" sz="3200" dirty="0">
                <a:latin typeface="Times New Roman" panose="02020603050405020304" pitchFamily="18" charset="0"/>
                <a:cs typeface="Times New Roman" panose="02020603050405020304" pitchFamily="18" charset="0"/>
                <a:hlinkClick r:id="rId6" tooltip="Vàng"/>
              </a:rPr>
              <a:t>vàng</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7" tooltip="Kim cương"/>
              </a:rPr>
              <a:t>kim cương</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8" tooltip="Uranium"/>
              </a:rPr>
              <a:t>uranium</a:t>
            </a:r>
            <a:r>
              <a:rPr lang="vi-VN"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hlinkClick r:id="rId9" tooltip="Crom"/>
              </a:rPr>
              <a:t>crom</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10" tooltip="Đồng"/>
              </a:rPr>
              <a:t>đồng</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11" tooltip="Phốt phát"/>
              </a:rPr>
              <a:t>phốt phát</a:t>
            </a:r>
            <a:r>
              <a:rPr lang="vi-VN" sz="3200" dirty="0">
                <a:latin typeface="Times New Roman" panose="02020603050405020304" pitchFamily="18" charset="0"/>
                <a:cs typeface="Times New Roman" panose="02020603050405020304" pitchFamily="18" charset="0"/>
              </a:rPr>
              <a:t>... Ngoài ra, còn có nhiều </a:t>
            </a:r>
            <a:r>
              <a:rPr lang="vi-VN" sz="3200" dirty="0">
                <a:latin typeface="Times New Roman" panose="02020603050405020304" pitchFamily="18" charset="0"/>
                <a:cs typeface="Times New Roman" panose="02020603050405020304" pitchFamily="18" charset="0"/>
                <a:hlinkClick r:id="rId12" tooltip="Dầu mỏ"/>
              </a:rPr>
              <a:t>dầu mỏ</a:t>
            </a:r>
            <a:r>
              <a:rPr lang="vi-VN" sz="3200" dirty="0">
                <a:latin typeface="Times New Roman" panose="02020603050405020304" pitchFamily="18" charset="0"/>
                <a:cs typeface="Times New Roman" panose="02020603050405020304" pitchFamily="18" charset="0"/>
              </a:rPr>
              <a:t> &amp; </a:t>
            </a:r>
            <a:r>
              <a:rPr lang="vi-VN" sz="3200" dirty="0">
                <a:latin typeface="Times New Roman" panose="02020603050405020304" pitchFamily="18" charset="0"/>
                <a:cs typeface="Times New Roman" panose="02020603050405020304" pitchFamily="18" charset="0"/>
                <a:hlinkClick r:id="rId13" tooltip="Khí đốt"/>
              </a:rPr>
              <a:t>khí đốt</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0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934200"/>
            <a:chOff x="0" y="0"/>
            <a:chExt cx="5760" cy="4368"/>
          </a:xfrm>
        </p:grpSpPr>
        <p:pic>
          <p:nvPicPr>
            <p:cNvPr id="3" name="Picture 6" descr="N3"/>
            <p:cNvPicPr>
              <a:picLocks noChangeAspect="1" noChangeArrowheads="1"/>
            </p:cNvPicPr>
            <p:nvPr/>
          </p:nvPicPr>
          <p:blipFill>
            <a:blip r:embed="rId2" cstate="print"/>
            <a:srcRect/>
            <a:stretch>
              <a:fillRect/>
            </a:stretch>
          </p:blipFill>
          <p:spPr bwMode="auto">
            <a:xfrm flipV="1">
              <a:off x="0" y="0"/>
              <a:ext cx="5712" cy="96"/>
            </a:xfrm>
            <a:prstGeom prst="rect">
              <a:avLst/>
            </a:prstGeom>
            <a:noFill/>
          </p:spPr>
        </p:pic>
        <p:pic>
          <p:nvPicPr>
            <p:cNvPr id="4" name="Picture 7" descr="N3"/>
            <p:cNvPicPr>
              <a:picLocks noChangeAspect="1" noChangeArrowheads="1"/>
            </p:cNvPicPr>
            <p:nvPr/>
          </p:nvPicPr>
          <p:blipFill>
            <a:blip r:embed="rId2" cstate="print"/>
            <a:srcRect/>
            <a:stretch>
              <a:fillRect/>
            </a:stretch>
          </p:blipFill>
          <p:spPr bwMode="auto">
            <a:xfrm flipV="1">
              <a:off x="48" y="4272"/>
              <a:ext cx="5712" cy="96"/>
            </a:xfrm>
            <a:prstGeom prst="rect">
              <a:avLst/>
            </a:prstGeom>
            <a:noFill/>
          </p:spPr>
        </p:pic>
        <p:pic>
          <p:nvPicPr>
            <p:cNvPr id="5" name="Picture 8" descr="N3"/>
            <p:cNvPicPr>
              <a:picLocks noChangeAspect="1" noChangeArrowheads="1"/>
            </p:cNvPicPr>
            <p:nvPr/>
          </p:nvPicPr>
          <p:blipFill>
            <a:blip r:embed="rId2" cstate="print"/>
            <a:srcRect/>
            <a:stretch>
              <a:fillRect/>
            </a:stretch>
          </p:blipFill>
          <p:spPr bwMode="auto">
            <a:xfrm rot="16200000" flipV="1">
              <a:off x="-2112" y="2112"/>
              <a:ext cx="4320" cy="96"/>
            </a:xfrm>
            <a:prstGeom prst="rect">
              <a:avLst/>
            </a:prstGeom>
            <a:noFill/>
          </p:spPr>
        </p:pic>
        <p:pic>
          <p:nvPicPr>
            <p:cNvPr id="6" name="Picture 9" descr="N3"/>
            <p:cNvPicPr>
              <a:picLocks noChangeAspect="1" noChangeArrowheads="1"/>
            </p:cNvPicPr>
            <p:nvPr/>
          </p:nvPicPr>
          <p:blipFill>
            <a:blip r:embed="rId2" cstate="print"/>
            <a:srcRect/>
            <a:stretch>
              <a:fillRect/>
            </a:stretch>
          </p:blipFill>
          <p:spPr bwMode="auto">
            <a:xfrm rot="16200000" flipV="1">
              <a:off x="3552" y="2112"/>
              <a:ext cx="4320" cy="96"/>
            </a:xfrm>
            <a:prstGeom prst="rect">
              <a:avLst/>
            </a:prstGeom>
            <a:noFill/>
          </p:spPr>
        </p:pic>
      </p:grpSp>
      <p:graphicFrame>
        <p:nvGraphicFramePr>
          <p:cNvPr id="8" name="Table 7"/>
          <p:cNvGraphicFramePr>
            <a:graphicFrameLocks noGrp="1"/>
          </p:cNvGraphicFramePr>
          <p:nvPr>
            <p:extLst>
              <p:ext uri="{D42A27DB-BD31-4B8C-83A1-F6EECF244321}">
                <p14:modId xmlns:p14="http://schemas.microsoft.com/office/powerpoint/2010/main" val="3981550297"/>
              </p:ext>
            </p:extLst>
          </p:nvPr>
        </p:nvGraphicFramePr>
        <p:xfrm>
          <a:off x="228600" y="1066800"/>
          <a:ext cx="8610600" cy="2621280"/>
        </p:xfrm>
        <a:graphic>
          <a:graphicData uri="http://schemas.openxmlformats.org/drawingml/2006/table">
            <a:tbl>
              <a:tblPr firstRow="1" bandRow="1">
                <a:tableStyleId>{073A0DAA-6AF3-43AB-8588-CEC1D06C72B9}</a:tableStyleId>
              </a:tblPr>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1066800">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0"/>
                  </a:ext>
                </a:extLst>
              </a:tr>
              <a:tr h="1554480">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US" sz="1900" dirty="0">
                        <a:ln>
                          <a:solidFill>
                            <a:srgbClr val="FF0000"/>
                          </a:solidFill>
                        </a:ln>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1"/>
                  </a:ext>
                </a:extLst>
              </a:tr>
            </a:tbl>
          </a:graphicData>
        </a:graphic>
      </p:graphicFrame>
      <p:grpSp>
        <p:nvGrpSpPr>
          <p:cNvPr id="33" name="Group 32"/>
          <p:cNvGrpSpPr/>
          <p:nvPr/>
        </p:nvGrpSpPr>
        <p:grpSpPr>
          <a:xfrm>
            <a:off x="533400" y="1219201"/>
            <a:ext cx="8382000" cy="1909465"/>
            <a:chOff x="533400" y="1219200"/>
            <a:chExt cx="8382000" cy="1909465"/>
          </a:xfrm>
        </p:grpSpPr>
        <p:sp>
          <p:nvSpPr>
            <p:cNvPr id="14" name="TextBox 13"/>
            <p:cNvSpPr txBox="1"/>
            <p:nvPr/>
          </p:nvSpPr>
          <p:spPr>
            <a:xfrm>
              <a:off x="533400" y="2667000"/>
              <a:ext cx="2133600"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Tỉ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chữ</a:t>
              </a:r>
              <a:endParaRPr lang="en-US" sz="2400" b="1" dirty="0">
                <a:latin typeface="Times New Roman" pitchFamily="18" charset="0"/>
                <a:cs typeface="Times New Roman" pitchFamily="18" charset="0"/>
              </a:endParaRPr>
            </a:p>
          </p:txBody>
        </p:sp>
        <p:grpSp>
          <p:nvGrpSpPr>
            <p:cNvPr id="32" name="Group 31"/>
            <p:cNvGrpSpPr/>
            <p:nvPr/>
          </p:nvGrpSpPr>
          <p:grpSpPr>
            <a:xfrm>
              <a:off x="762000" y="1219200"/>
              <a:ext cx="8153400" cy="830997"/>
              <a:chOff x="762000" y="1219200"/>
              <a:chExt cx="8153400" cy="830997"/>
            </a:xfrm>
          </p:grpSpPr>
          <p:sp>
            <p:nvSpPr>
              <p:cNvPr id="11" name="TextBox 10"/>
              <p:cNvSpPr txBox="1"/>
              <p:nvPr/>
            </p:nvSpPr>
            <p:spPr>
              <a:xfrm>
                <a:off x="762000" y="1447800"/>
                <a:ext cx="1524000"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Quốc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endParaRPr lang="en-US" sz="2400" b="1" dirty="0">
                  <a:latin typeface="Times New Roman" pitchFamily="18" charset="0"/>
                  <a:cs typeface="Times New Roman" pitchFamily="18" charset="0"/>
                </a:endParaRPr>
              </a:p>
            </p:txBody>
          </p:sp>
          <p:sp>
            <p:nvSpPr>
              <p:cNvPr id="17" name="TextBox 16"/>
              <p:cNvSpPr txBox="1"/>
              <p:nvPr/>
            </p:nvSpPr>
            <p:spPr>
              <a:xfrm>
                <a:off x="5582528" y="1443335"/>
                <a:ext cx="160020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Xê-nê-gan</a:t>
                </a:r>
                <a:endParaRPr lang="en-US" sz="2400" dirty="0">
                  <a:latin typeface="Times New Roman" pitchFamily="18" charset="0"/>
                  <a:cs typeface="Times New Roman" pitchFamily="18" charset="0"/>
                </a:endParaRPr>
              </a:p>
            </p:txBody>
          </p:sp>
          <p:sp>
            <p:nvSpPr>
              <p:cNvPr id="18" name="TextBox 17"/>
              <p:cNvSpPr txBox="1"/>
              <p:nvPr/>
            </p:nvSpPr>
            <p:spPr>
              <a:xfrm>
                <a:off x="4058528" y="1447800"/>
                <a:ext cx="182880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ri</a:t>
                </a:r>
                <a:r>
                  <a:rPr lang="en-US" sz="2400" dirty="0">
                    <a:latin typeface="Times New Roman" pitchFamily="18" charset="0"/>
                    <a:cs typeface="Times New Roman" pitchFamily="18" charset="0"/>
                  </a:rPr>
                  <a:t>-ta-</a:t>
                </a:r>
                <a:r>
                  <a:rPr lang="en-US" sz="2400" dirty="0" err="1">
                    <a:latin typeface="Times New Roman" pitchFamily="18" charset="0"/>
                    <a:cs typeface="Times New Roman" pitchFamily="18" charset="0"/>
                  </a:rPr>
                  <a:t>ni</a:t>
                </a:r>
                <a:endParaRPr lang="en-US" sz="2400" dirty="0">
                  <a:latin typeface="Times New Roman" pitchFamily="18" charset="0"/>
                  <a:cs typeface="Times New Roman" pitchFamily="18" charset="0"/>
                </a:endParaRPr>
              </a:p>
            </p:txBody>
          </p:sp>
          <p:sp>
            <p:nvSpPr>
              <p:cNvPr id="19" name="TextBox 18"/>
              <p:cNvSpPr txBox="1"/>
              <p:nvPr/>
            </p:nvSpPr>
            <p:spPr>
              <a:xfrm>
                <a:off x="6968196" y="1447800"/>
                <a:ext cx="1143000" cy="461665"/>
              </a:xfrm>
              <a:prstGeom prst="rect">
                <a:avLst/>
              </a:prstGeom>
              <a:noFill/>
            </p:spPr>
            <p:txBody>
              <a:bodyPr wrap="square" rtlCol="0">
                <a:spAutoFit/>
              </a:bodyPr>
              <a:lstStyle/>
              <a:p>
                <a:r>
                  <a:rPr lang="en-US" sz="2400" dirty="0">
                    <a:latin typeface="Times New Roman" pitchFamily="18" charset="0"/>
                    <a:cs typeface="Times New Roman" pitchFamily="18" charset="0"/>
                  </a:rPr>
                  <a:t>Ma-</a:t>
                </a:r>
                <a:r>
                  <a:rPr lang="en-US" sz="2400" dirty="0" err="1">
                    <a:latin typeface="Times New Roman" pitchFamily="18" charset="0"/>
                    <a:cs typeface="Times New Roman" pitchFamily="18" charset="0"/>
                  </a:rPr>
                  <a:t>rốc</a:t>
                </a:r>
                <a:endParaRPr lang="en-US" sz="2400" dirty="0">
                  <a:latin typeface="Times New Roman" pitchFamily="18" charset="0"/>
                  <a:cs typeface="Times New Roman" pitchFamily="18" charset="0"/>
                </a:endParaRPr>
              </a:p>
            </p:txBody>
          </p:sp>
          <p:sp>
            <p:nvSpPr>
              <p:cNvPr id="20" name="TextBox 19"/>
              <p:cNvSpPr txBox="1"/>
              <p:nvPr/>
            </p:nvSpPr>
            <p:spPr>
              <a:xfrm>
                <a:off x="8001000" y="1219200"/>
                <a:ext cx="914400" cy="83099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Nam Phi</a:t>
                </a:r>
              </a:p>
            </p:txBody>
          </p:sp>
          <p:sp>
            <p:nvSpPr>
              <p:cNvPr id="21" name="TextBox 20"/>
              <p:cNvSpPr txBox="1"/>
              <p:nvPr/>
            </p:nvSpPr>
            <p:spPr>
              <a:xfrm>
                <a:off x="2895600" y="1447800"/>
                <a:ext cx="114300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Ghi-nê</a:t>
                </a:r>
                <a:endParaRPr lang="en-US" sz="2400" dirty="0">
                  <a:latin typeface="Times New Roman" pitchFamily="18" charset="0"/>
                  <a:cs typeface="Times New Roman" pitchFamily="18" charset="0"/>
                </a:endParaRPr>
              </a:p>
            </p:txBody>
          </p:sp>
        </p:grpSp>
      </p:grpSp>
      <p:sp>
        <p:nvSpPr>
          <p:cNvPr id="27" name="TextBox 26"/>
          <p:cNvSpPr txBox="1"/>
          <p:nvPr/>
        </p:nvSpPr>
        <p:spPr>
          <a:xfrm>
            <a:off x="2819400" y="2667001"/>
            <a:ext cx="11430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70%</a:t>
            </a:r>
          </a:p>
        </p:txBody>
      </p:sp>
      <p:sp>
        <p:nvSpPr>
          <p:cNvPr id="28" name="TextBox 27"/>
          <p:cNvSpPr txBox="1"/>
          <p:nvPr/>
        </p:nvSpPr>
        <p:spPr>
          <a:xfrm>
            <a:off x="4267200" y="2667001"/>
            <a:ext cx="11430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69%</a:t>
            </a:r>
          </a:p>
        </p:txBody>
      </p:sp>
      <p:sp>
        <p:nvSpPr>
          <p:cNvPr id="29" name="TextBox 28"/>
          <p:cNvSpPr txBox="1"/>
          <p:nvPr/>
        </p:nvSpPr>
        <p:spPr>
          <a:xfrm>
            <a:off x="5715000" y="2662537"/>
            <a:ext cx="11430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68%</a:t>
            </a:r>
          </a:p>
        </p:txBody>
      </p:sp>
      <p:sp>
        <p:nvSpPr>
          <p:cNvPr id="30" name="TextBox 29"/>
          <p:cNvSpPr txBox="1"/>
          <p:nvPr/>
        </p:nvSpPr>
        <p:spPr>
          <a:xfrm>
            <a:off x="7010400" y="2662537"/>
            <a:ext cx="11430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64%</a:t>
            </a:r>
          </a:p>
        </p:txBody>
      </p:sp>
      <p:sp>
        <p:nvSpPr>
          <p:cNvPr id="31" name="TextBox 30"/>
          <p:cNvSpPr txBox="1"/>
          <p:nvPr/>
        </p:nvSpPr>
        <p:spPr>
          <a:xfrm>
            <a:off x="7848600" y="2662537"/>
            <a:ext cx="11430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50%</a:t>
            </a:r>
          </a:p>
        </p:txBody>
      </p:sp>
    </p:spTree>
    <p:extLst>
      <p:ext uri="{BB962C8B-B14F-4D97-AF65-F5344CB8AC3E}">
        <p14:creationId xmlns:p14="http://schemas.microsoft.com/office/powerpoint/2010/main" val="29492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ppt_x"/>
                                          </p:val>
                                        </p:tav>
                                        <p:tav tm="100000">
                                          <p:val>
                                            <p:strVal val="#ppt_x"/>
                                          </p:val>
                                        </p:tav>
                                      </p:tavLst>
                                    </p:anim>
                                    <p:anim calcmode="lin" valueType="num">
                                      <p:cBhvr additive="base">
                                        <p:cTn id="12" dur="10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ppt_x"/>
                                          </p:val>
                                        </p:tav>
                                        <p:tav tm="100000">
                                          <p:val>
                                            <p:strVal val="#ppt_x"/>
                                          </p:val>
                                        </p:tav>
                                      </p:tavLst>
                                    </p:anim>
                                    <p:anim calcmode="lin" valueType="num">
                                      <p:cBhvr additive="base">
                                        <p:cTn id="16" dur="10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ppt_x"/>
                                          </p:val>
                                        </p:tav>
                                        <p:tav tm="100000">
                                          <p:val>
                                            <p:strVal val="#ppt_x"/>
                                          </p:val>
                                        </p:tav>
                                      </p:tavLst>
                                    </p:anim>
                                    <p:anim calcmode="lin" valueType="num">
                                      <p:cBhvr additive="base">
                                        <p:cTn id="24" dur="10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ppt_x"/>
                                          </p:val>
                                        </p:tav>
                                        <p:tav tm="100000">
                                          <p:val>
                                            <p:strVal val="#ppt_x"/>
                                          </p:val>
                                        </p:tav>
                                      </p:tavLst>
                                    </p:anim>
                                    <p:anim calcmode="lin" valueType="num">
                                      <p:cBhvr additive="base">
                                        <p:cTn id="28" dur="10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4"/>
          <p:cNvSpPr txBox="1"/>
          <p:nvPr/>
        </p:nvSpPr>
        <p:spPr>
          <a:xfrm>
            <a:off x="381000" y="2590800"/>
            <a:ext cx="2667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1800" dirty="0">
              <a:latin typeface="Franklin Gothic Book" pitchFamily="34" charset="0"/>
            </a:endParaRPr>
          </a:p>
        </p:txBody>
      </p:sp>
      <p:sp>
        <p:nvSpPr>
          <p:cNvPr id="29700" name="Text Box 5"/>
          <p:cNvSpPr txBox="1"/>
          <p:nvPr/>
        </p:nvSpPr>
        <p:spPr>
          <a:xfrm>
            <a:off x="0" y="3581400"/>
            <a:ext cx="4114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1800" dirty="0">
              <a:latin typeface="Franklin Gothic Book" pitchFamily="34" charset="0"/>
            </a:endParaRPr>
          </a:p>
        </p:txBody>
      </p:sp>
      <p:sp>
        <p:nvSpPr>
          <p:cNvPr id="29701" name="Text Box 6"/>
          <p:cNvSpPr txBox="1"/>
          <p:nvPr/>
        </p:nvSpPr>
        <p:spPr>
          <a:xfrm>
            <a:off x="0" y="4572000"/>
            <a:ext cx="3200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1800" dirty="0">
              <a:latin typeface="Franklin Gothic Book" pitchFamily="34" charset="0"/>
            </a:endParaRPr>
          </a:p>
        </p:txBody>
      </p:sp>
      <p:sp>
        <p:nvSpPr>
          <p:cNvPr id="104458" name="Text Box 10"/>
          <p:cNvSpPr txBox="1"/>
          <p:nvPr/>
        </p:nvSpPr>
        <p:spPr>
          <a:xfrm>
            <a:off x="381000" y="528638"/>
            <a:ext cx="8534400" cy="1447800"/>
          </a:xfrm>
          <a:prstGeom prst="rect">
            <a:avLst/>
          </a:prstGeom>
          <a:solidFill>
            <a:srgbClr val="FFFF00"/>
          </a:solidFill>
          <a:ln w="9525" cap="flat" cmpd="sng">
            <a:solidFill>
              <a:srgbClr val="FF33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4400" b="1" dirty="0">
                <a:solidFill>
                  <a:srgbClr val="FF3300"/>
                </a:solidFill>
                <a:latin typeface="Times New Roman" panose="02020603050405020304" pitchFamily="18" charset="0"/>
              </a:rPr>
              <a:t>Châu Phi đã làm gì để giải quyết khó khăn?</a:t>
            </a:r>
          </a:p>
        </p:txBody>
      </p:sp>
      <p:sp>
        <p:nvSpPr>
          <p:cNvPr id="104459" name="Text Box 11"/>
          <p:cNvSpPr txBox="1"/>
          <p:nvPr/>
        </p:nvSpPr>
        <p:spPr>
          <a:xfrm>
            <a:off x="228600" y="1214438"/>
            <a:ext cx="8686800" cy="175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latin typeface="Times New Roman" panose="02020603050405020304" pitchFamily="18" charset="0"/>
              </a:rPr>
              <a:t>- Châu Phi thành lập nhiều tổ chức khu vực để các nước giúp đỡ, hợp tác cùng nhau, lớn nhất là liên minh Châu Phi (AU).</a:t>
            </a:r>
          </a:p>
        </p:txBody>
      </p:sp>
    </p:spTree>
    <p:extLst>
      <p:ext uri="{BB962C8B-B14F-4D97-AF65-F5344CB8AC3E}">
        <p14:creationId xmlns:p14="http://schemas.microsoft.com/office/powerpoint/2010/main" val="15110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8"/>
                                        </p:tgtEl>
                                        <p:attrNameLst>
                                          <p:attrName>style.visibility</p:attrName>
                                        </p:attrNameLst>
                                      </p:cBhvr>
                                      <p:to>
                                        <p:strVal val="visible"/>
                                      </p:to>
                                    </p:set>
                                    <p:animEffect transition="in" filter="box(in)">
                                      <p:cBhvr>
                                        <p:cTn id="7" dur="500"/>
                                        <p:tgtEl>
                                          <p:spTgt spid="1044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04458"/>
                                        </p:tgtEl>
                                      </p:cBhvr>
                                    </p:animEffect>
                                    <p:set>
                                      <p:cBhvr>
                                        <p:cTn id="12" dur="1" fill="hold">
                                          <p:stCondLst>
                                            <p:cond delay="499"/>
                                          </p:stCondLst>
                                        </p:cTn>
                                        <p:tgtEl>
                                          <p:spTgt spid="1044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9699"/>
                                        </p:tgtEl>
                                        <p:attrNameLst>
                                          <p:attrName>style.visibility</p:attrName>
                                        </p:attrNameLst>
                                      </p:cBhvr>
                                      <p:to>
                                        <p:strVal val="visible"/>
                                      </p:to>
                                    </p:set>
                                    <p:anim calcmode="lin" valueType="num">
                                      <p:cBhvr>
                                        <p:cTn id="17" dur="500" fill="hold"/>
                                        <p:tgtEl>
                                          <p:spTgt spid="29699"/>
                                        </p:tgtEl>
                                        <p:attrNameLst>
                                          <p:attrName>ppt_w</p:attrName>
                                        </p:attrNameLst>
                                      </p:cBhvr>
                                      <p:tavLst>
                                        <p:tav tm="0">
                                          <p:val>
                                            <p:fltVal val="0"/>
                                          </p:val>
                                        </p:tav>
                                        <p:tav tm="100000">
                                          <p:val>
                                            <p:strVal val="#ppt_w"/>
                                          </p:val>
                                        </p:tav>
                                      </p:tavLst>
                                    </p:anim>
                                    <p:anim calcmode="lin" valueType="num">
                                      <p:cBhvr>
                                        <p:cTn id="18" dur="500" fill="hold"/>
                                        <p:tgtEl>
                                          <p:spTgt spid="29699"/>
                                        </p:tgtEl>
                                        <p:attrNameLst>
                                          <p:attrName>ppt_h</p:attrName>
                                        </p:attrNameLst>
                                      </p:cBhvr>
                                      <p:tavLst>
                                        <p:tav tm="0">
                                          <p:val>
                                            <p:fltVal val="0"/>
                                          </p:val>
                                        </p:tav>
                                        <p:tav tm="100000">
                                          <p:val>
                                            <p:strVal val="#ppt_h"/>
                                          </p:val>
                                        </p:tav>
                                      </p:tavLst>
                                    </p:anim>
                                    <p:animEffect transition="in" filter="fade">
                                      <p:cBhvr>
                                        <p:cTn id="19" dur="500"/>
                                        <p:tgtEl>
                                          <p:spTgt spid="2969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9700"/>
                                        </p:tgtEl>
                                        <p:attrNameLst>
                                          <p:attrName>style.visibility</p:attrName>
                                        </p:attrNameLst>
                                      </p:cBhvr>
                                      <p:to>
                                        <p:strVal val="visible"/>
                                      </p:to>
                                    </p:set>
                                    <p:anim calcmode="lin" valueType="num">
                                      <p:cBhvr>
                                        <p:cTn id="22" dur="500" fill="hold"/>
                                        <p:tgtEl>
                                          <p:spTgt spid="29700"/>
                                        </p:tgtEl>
                                        <p:attrNameLst>
                                          <p:attrName>ppt_w</p:attrName>
                                        </p:attrNameLst>
                                      </p:cBhvr>
                                      <p:tavLst>
                                        <p:tav tm="0">
                                          <p:val>
                                            <p:fltVal val="0"/>
                                          </p:val>
                                        </p:tav>
                                        <p:tav tm="100000">
                                          <p:val>
                                            <p:strVal val="#ppt_w"/>
                                          </p:val>
                                        </p:tav>
                                      </p:tavLst>
                                    </p:anim>
                                    <p:anim calcmode="lin" valueType="num">
                                      <p:cBhvr>
                                        <p:cTn id="23" dur="500" fill="hold"/>
                                        <p:tgtEl>
                                          <p:spTgt spid="29700"/>
                                        </p:tgtEl>
                                        <p:attrNameLst>
                                          <p:attrName>ppt_h</p:attrName>
                                        </p:attrNameLst>
                                      </p:cBhvr>
                                      <p:tavLst>
                                        <p:tav tm="0">
                                          <p:val>
                                            <p:fltVal val="0"/>
                                          </p:val>
                                        </p:tav>
                                        <p:tav tm="100000">
                                          <p:val>
                                            <p:strVal val="#ppt_h"/>
                                          </p:val>
                                        </p:tav>
                                      </p:tavLst>
                                    </p:anim>
                                    <p:animEffect transition="in" filter="fade">
                                      <p:cBhvr>
                                        <p:cTn id="24" dur="500"/>
                                        <p:tgtEl>
                                          <p:spTgt spid="2970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9701"/>
                                        </p:tgtEl>
                                        <p:attrNameLst>
                                          <p:attrName>style.visibility</p:attrName>
                                        </p:attrNameLst>
                                      </p:cBhvr>
                                      <p:to>
                                        <p:strVal val="visible"/>
                                      </p:to>
                                    </p:set>
                                    <p:anim calcmode="lin" valueType="num">
                                      <p:cBhvr>
                                        <p:cTn id="27" dur="500" fill="hold"/>
                                        <p:tgtEl>
                                          <p:spTgt spid="29701"/>
                                        </p:tgtEl>
                                        <p:attrNameLst>
                                          <p:attrName>ppt_w</p:attrName>
                                        </p:attrNameLst>
                                      </p:cBhvr>
                                      <p:tavLst>
                                        <p:tav tm="0">
                                          <p:val>
                                            <p:fltVal val="0"/>
                                          </p:val>
                                        </p:tav>
                                        <p:tav tm="100000">
                                          <p:val>
                                            <p:strVal val="#ppt_w"/>
                                          </p:val>
                                        </p:tav>
                                      </p:tavLst>
                                    </p:anim>
                                    <p:anim calcmode="lin" valueType="num">
                                      <p:cBhvr>
                                        <p:cTn id="28" dur="500" fill="hold"/>
                                        <p:tgtEl>
                                          <p:spTgt spid="29701"/>
                                        </p:tgtEl>
                                        <p:attrNameLst>
                                          <p:attrName>ppt_h</p:attrName>
                                        </p:attrNameLst>
                                      </p:cBhvr>
                                      <p:tavLst>
                                        <p:tav tm="0">
                                          <p:val>
                                            <p:fltVal val="0"/>
                                          </p:val>
                                        </p:tav>
                                        <p:tav tm="100000">
                                          <p:val>
                                            <p:strVal val="#ppt_h"/>
                                          </p:val>
                                        </p:tav>
                                      </p:tavLst>
                                    </p:anim>
                                    <p:animEffect transition="in" filter="fade">
                                      <p:cBhvr>
                                        <p:cTn id="29" dur="500"/>
                                        <p:tgtEl>
                                          <p:spTgt spid="2970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4459"/>
                                        </p:tgtEl>
                                        <p:attrNameLst>
                                          <p:attrName>style.visibility</p:attrName>
                                        </p:attrNameLst>
                                      </p:cBhvr>
                                      <p:to>
                                        <p:strVal val="visible"/>
                                      </p:to>
                                    </p:set>
                                    <p:anim calcmode="lin" valueType="num">
                                      <p:cBhvr>
                                        <p:cTn id="32" dur="500" fill="hold"/>
                                        <p:tgtEl>
                                          <p:spTgt spid="104459"/>
                                        </p:tgtEl>
                                        <p:attrNameLst>
                                          <p:attrName>ppt_w</p:attrName>
                                        </p:attrNameLst>
                                      </p:cBhvr>
                                      <p:tavLst>
                                        <p:tav tm="0">
                                          <p:val>
                                            <p:fltVal val="0"/>
                                          </p:val>
                                        </p:tav>
                                        <p:tav tm="100000">
                                          <p:val>
                                            <p:strVal val="#ppt_w"/>
                                          </p:val>
                                        </p:tav>
                                      </p:tavLst>
                                    </p:anim>
                                    <p:anim calcmode="lin" valueType="num">
                                      <p:cBhvr>
                                        <p:cTn id="33" dur="500" fill="hold"/>
                                        <p:tgtEl>
                                          <p:spTgt spid="104459"/>
                                        </p:tgtEl>
                                        <p:attrNameLst>
                                          <p:attrName>ppt_h</p:attrName>
                                        </p:attrNameLst>
                                      </p:cBhvr>
                                      <p:tavLst>
                                        <p:tav tm="0">
                                          <p:val>
                                            <p:fltVal val="0"/>
                                          </p:val>
                                        </p:tav>
                                        <p:tav tm="100000">
                                          <p:val>
                                            <p:strVal val="#ppt_h"/>
                                          </p:val>
                                        </p:tav>
                                      </p:tavLst>
                                    </p:anim>
                                    <p:animEffect transition="in" filter="fade">
                                      <p:cBhvr>
                                        <p:cTn id="34"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104458" grpId="0" animBg="1"/>
      <p:bldP spid="104458" grpId="1" animBg="1"/>
      <p:bldP spid="1044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g of the African Un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001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4800600"/>
            <a:ext cx="6477000" cy="830997"/>
          </a:xfrm>
          <a:prstGeom prst="rect">
            <a:avLst/>
          </a:prstGeom>
          <a:noFill/>
        </p:spPr>
        <p:txBody>
          <a:bodyPr wrap="square" rtlCol="0">
            <a:spAutoFit/>
          </a:bodyPr>
          <a:lstStyle/>
          <a:p>
            <a:pPr algn="ctr"/>
            <a:r>
              <a:rPr lang="vi-VN" sz="2400" b="1" dirty="0">
                <a:latin typeface="+mj-lt"/>
              </a:rPr>
              <a:t>Tổ chức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Châu</a:t>
            </a:r>
            <a:r>
              <a:rPr lang="en-US" sz="2400" b="1" dirty="0">
                <a:latin typeface="Times New Roman" panose="02020603050405020304" pitchFamily="18" charset="0"/>
                <a:cs typeface="Times New Roman" panose="02020603050405020304" pitchFamily="18" charset="0"/>
              </a:rPr>
              <a:t> Phi (AU) </a:t>
            </a:r>
          </a:p>
          <a:p>
            <a:pPr algn="ctr"/>
            <a:r>
              <a:rPr lang="vi-VN" sz="2400" b="1" dirty="0">
                <a:latin typeface="+mj-lt"/>
              </a:rPr>
              <a:t>gồm 53 nước thành viên.</a:t>
            </a:r>
            <a:endParaRPr lang="en-US" sz="2400" b="1" dirty="0">
              <a:latin typeface="+mj-lt"/>
            </a:endParaRPr>
          </a:p>
        </p:txBody>
      </p:sp>
    </p:spTree>
    <p:extLst>
      <p:ext uri="{BB962C8B-B14F-4D97-AF65-F5344CB8AC3E}">
        <p14:creationId xmlns:p14="http://schemas.microsoft.com/office/powerpoint/2010/main" val="2635050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52400" y="7762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latin typeface="Times New Roman" pitchFamily="18" charset="0"/>
                <a:cs typeface="Times New Roman" pitchFamily="18" charset="0"/>
              </a:rPr>
              <a:t>I.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chung</a:t>
            </a:r>
            <a:endParaRPr lang="en-US" sz="2800" b="1" dirty="0">
              <a:latin typeface="Times New Roman" pitchFamily="18" charset="0"/>
              <a:cs typeface="Times New Roman" pitchFamily="18" charset="0"/>
            </a:endParaRPr>
          </a:p>
        </p:txBody>
      </p:sp>
      <p:sp>
        <p:nvSpPr>
          <p:cNvPr id="10" name="TextBox 9"/>
          <p:cNvSpPr txBox="1"/>
          <p:nvPr/>
        </p:nvSpPr>
        <p:spPr>
          <a:xfrm>
            <a:off x="152400" y="1354098"/>
            <a:ext cx="8610600" cy="400110"/>
          </a:xfrm>
          <a:prstGeom prst="rect">
            <a:avLst/>
          </a:prstGeom>
          <a:noFill/>
        </p:spPr>
        <p:txBody>
          <a:bodyPr wrap="square" rtlCol="0">
            <a:spAutoFit/>
          </a:bodyPr>
          <a:lstStyle/>
          <a:p>
            <a:pPr marL="342900" indent="-342900" algn="just">
              <a:spcAft>
                <a:spcPts val="0"/>
              </a:spcAft>
              <a:buFontTx/>
              <a:buChar char="-"/>
            </a:pPr>
            <a:r>
              <a:rPr lang="en-US" sz="2000" dirty="0">
                <a:latin typeface="Times New Roman" panose="02020603050405020304" pitchFamily="18" charset="0"/>
                <a:ea typeface="Times New Roman"/>
                <a:cs typeface="Times New Roman" panose="02020603050405020304" pitchFamily="18" charset="0"/>
              </a:rPr>
              <a:t>Sau CTTG2, </a:t>
            </a:r>
            <a:r>
              <a:rPr lang="en-US" sz="2000" dirty="0" err="1">
                <a:latin typeface="Times New Roman" panose="02020603050405020304" pitchFamily="18" charset="0"/>
                <a:ea typeface="Times New Roman"/>
                <a:cs typeface="Times New Roman" panose="02020603050405020304" pitchFamily="18" charset="0"/>
              </a:rPr>
              <a:t>phong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trào</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đấu</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tranh</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diễn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ra</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sôi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nổi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sớm</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nhất</a:t>
            </a:r>
            <a:r>
              <a:rPr lang="en-US" sz="2000" dirty="0">
                <a:latin typeface="Times New Roman" panose="02020603050405020304" pitchFamily="18" charset="0"/>
                <a:ea typeface="Times New Roman"/>
                <a:cs typeface="Times New Roman" panose="02020603050405020304" pitchFamily="18" charset="0"/>
              </a:rPr>
              <a:t> ở </a:t>
            </a:r>
            <a:r>
              <a:rPr lang="en-US" sz="2000" dirty="0" err="1">
                <a:latin typeface="Times New Roman" panose="02020603050405020304" pitchFamily="18" charset="0"/>
                <a:ea typeface="Times New Roman"/>
                <a:cs typeface="Times New Roman" panose="02020603050405020304" pitchFamily="18" charset="0"/>
              </a:rPr>
              <a:t>Bắc</a:t>
            </a:r>
            <a:r>
              <a:rPr lang="en-US" sz="2000" dirty="0">
                <a:latin typeface="Times New Roman" panose="02020603050405020304" pitchFamily="18" charset="0"/>
                <a:ea typeface="Times New Roman"/>
                <a:cs typeface="Times New Roman" panose="02020603050405020304" pitchFamily="18" charset="0"/>
              </a:rPr>
              <a:t> Phi :</a:t>
            </a:r>
          </a:p>
        </p:txBody>
      </p:sp>
      <p:sp>
        <p:nvSpPr>
          <p:cNvPr id="14" name="Text Box 4"/>
          <p:cNvSpPr txBox="1">
            <a:spLocks noChangeArrowheads="1"/>
          </p:cNvSpPr>
          <p:nvPr/>
        </p:nvSpPr>
        <p:spPr bwMode="auto">
          <a:xfrm>
            <a:off x="1066800" y="2387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a:latin typeface="Times New Roman" pitchFamily="18" charset="0"/>
                <a:cs typeface="Times New Roman" pitchFamily="18" charset="0"/>
              </a:rPr>
              <a:t>TIẾT 7.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6: CÁC NƯỚC CHÂU PHI</a:t>
            </a:r>
          </a:p>
        </p:txBody>
      </p:sp>
      <p:sp>
        <p:nvSpPr>
          <p:cNvPr id="3" name="TextBox 2"/>
          <p:cNvSpPr txBox="1"/>
          <p:nvPr/>
        </p:nvSpPr>
        <p:spPr>
          <a:xfrm>
            <a:off x="152400" y="2554428"/>
            <a:ext cx="69342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1960, 17 nước giành độc lập gọi là “Năm châu Phi”</a:t>
            </a:r>
            <a:endParaRPr lang="en-US" sz="2000" dirty="0">
              <a:latin typeface="Times New Roman" panose="02020603050405020304" pitchFamily="18" charset="0"/>
              <a:cs typeface="Times New Roman" panose="02020603050405020304" pitchFamily="18" charset="0"/>
            </a:endParaRPr>
          </a:p>
        </p:txBody>
      </p:sp>
      <p:sp>
        <p:nvSpPr>
          <p:cNvPr id="2" name="TextBox 1">
            <a:hlinkClick r:id="rId2" action="ppaction://hlinksldjump"/>
          </p:cNvPr>
          <p:cNvSpPr txBox="1"/>
          <p:nvPr/>
        </p:nvSpPr>
        <p:spPr>
          <a:xfrm>
            <a:off x="190500" y="3137482"/>
            <a:ext cx="8534399" cy="707886"/>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Công cuộc xây dựng đất nước thu nhiều thành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vẫn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đói nghèo, lạc hậu</a:t>
            </a:r>
            <a:r>
              <a:rPr lang="en-US" sz="2000" dirty="0">
                <a:latin typeface="Times New Roman" panose="02020603050405020304" pitchFamily="18" charset="0"/>
                <a:cs typeface="Times New Roman" panose="02020603050405020304" pitchFamily="18" charset="0"/>
              </a:rPr>
              <a:t>……</a:t>
            </a:r>
          </a:p>
        </p:txBody>
      </p:sp>
      <p:sp>
        <p:nvSpPr>
          <p:cNvPr id="4" name="Right Arrow 3">
            <a:hlinkClick r:id="rId2" action="ppaction://hlinksldjump"/>
          </p:cNvPr>
          <p:cNvSpPr/>
          <p:nvPr/>
        </p:nvSpPr>
        <p:spPr>
          <a:xfrm>
            <a:off x="8153400" y="61722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2"/>
          <p:cNvSpPr txBox="1">
            <a:spLocks noChangeArrowheads="1"/>
          </p:cNvSpPr>
          <p:nvPr/>
        </p:nvSpPr>
        <p:spPr bwMode="auto">
          <a:xfrm>
            <a:off x="457200" y="1754208"/>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dirty="0"/>
              <a:t>+ Ai </a:t>
            </a:r>
            <a:r>
              <a:rPr lang="en-US" sz="2000" dirty="0" err="1"/>
              <a:t>Cập</a:t>
            </a:r>
            <a:r>
              <a:rPr lang="en-US" sz="2000" dirty="0"/>
              <a:t> </a:t>
            </a:r>
            <a:r>
              <a:rPr lang="en-US" sz="2000" dirty="0" err="1"/>
              <a:t>nổ</a:t>
            </a:r>
            <a:r>
              <a:rPr lang="en-US" sz="2000" dirty="0"/>
              <a:t> </a:t>
            </a:r>
            <a:r>
              <a:rPr lang="en-US" sz="2000" dirty="0" err="1"/>
              <a:t>ra</a:t>
            </a:r>
            <a:r>
              <a:rPr lang="en-US" sz="2000" dirty="0"/>
              <a:t> </a:t>
            </a:r>
            <a:r>
              <a:rPr lang="en-US" sz="2000" dirty="0" err="1"/>
              <a:t>cuộc</a:t>
            </a:r>
            <a:r>
              <a:rPr lang="en-US" sz="2000" dirty="0"/>
              <a:t> </a:t>
            </a:r>
            <a:r>
              <a:rPr lang="en-US" sz="2000" dirty="0" err="1"/>
              <a:t>đảo</a:t>
            </a:r>
            <a:r>
              <a:rPr lang="en-US" sz="2000" dirty="0"/>
              <a:t> </a:t>
            </a:r>
            <a:r>
              <a:rPr lang="en-US" sz="2000" dirty="0" err="1"/>
              <a:t>chính</a:t>
            </a:r>
            <a:r>
              <a:rPr lang="en-US" sz="2000" dirty="0"/>
              <a:t> </a:t>
            </a:r>
            <a:r>
              <a:rPr lang="en-US" sz="2000" dirty="0" err="1"/>
              <a:t>lật</a:t>
            </a:r>
            <a:r>
              <a:rPr lang="en-US" sz="2000" dirty="0"/>
              <a:t> </a:t>
            </a:r>
            <a:r>
              <a:rPr lang="en-US" sz="2000" dirty="0" err="1"/>
              <a:t>đổ</a:t>
            </a:r>
            <a:r>
              <a:rPr lang="en-US" sz="2000" dirty="0"/>
              <a:t> </a:t>
            </a:r>
            <a:r>
              <a:rPr lang="en-US" sz="2000" dirty="0" err="1"/>
              <a:t>chế</a:t>
            </a:r>
            <a:r>
              <a:rPr lang="en-US" sz="2000" dirty="0"/>
              <a:t> </a:t>
            </a:r>
            <a:r>
              <a:rPr lang="en-US" sz="2000" dirty="0" err="1"/>
              <a:t>độ</a:t>
            </a:r>
            <a:r>
              <a:rPr lang="en-US" sz="2000" dirty="0"/>
              <a:t> </a:t>
            </a:r>
            <a:r>
              <a:rPr lang="en-US" sz="2000" dirty="0" err="1"/>
              <a:t>quân</a:t>
            </a:r>
            <a:r>
              <a:rPr lang="en-US" sz="2000" dirty="0"/>
              <a:t> </a:t>
            </a:r>
            <a:r>
              <a:rPr lang="en-US" sz="2000" dirty="0" err="1"/>
              <a:t>chủ</a:t>
            </a:r>
            <a:r>
              <a:rPr lang="en-US" sz="2000" dirty="0"/>
              <a:t> (1952)</a:t>
            </a:r>
          </a:p>
        </p:txBody>
      </p:sp>
      <p:sp>
        <p:nvSpPr>
          <p:cNvPr id="9" name="Text Box 23"/>
          <p:cNvSpPr txBox="1">
            <a:spLocks noChangeArrowheads="1"/>
          </p:cNvSpPr>
          <p:nvPr/>
        </p:nvSpPr>
        <p:spPr bwMode="auto">
          <a:xfrm>
            <a:off x="457200" y="2154318"/>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dirty="0"/>
              <a:t>+ An–</a:t>
            </a:r>
            <a:r>
              <a:rPr lang="en-US" sz="2000" dirty="0" err="1"/>
              <a:t>giê-ri</a:t>
            </a:r>
            <a:r>
              <a:rPr lang="en-US" sz="2000" dirty="0"/>
              <a:t> </a:t>
            </a:r>
            <a:r>
              <a:rPr lang="en-US" sz="2000" dirty="0" err="1"/>
              <a:t>khởi</a:t>
            </a:r>
            <a:r>
              <a:rPr lang="en-US" sz="2000" dirty="0"/>
              <a:t> </a:t>
            </a:r>
            <a:r>
              <a:rPr lang="en-US" sz="2000" dirty="0" err="1"/>
              <a:t>nghĩa</a:t>
            </a:r>
            <a:r>
              <a:rPr lang="en-US" sz="2000" dirty="0"/>
              <a:t> </a:t>
            </a:r>
            <a:r>
              <a:rPr lang="en-US" sz="2000" dirty="0" err="1"/>
              <a:t>vũ</a:t>
            </a:r>
            <a:r>
              <a:rPr lang="en-US" sz="2000" dirty="0"/>
              <a:t> </a:t>
            </a:r>
            <a:r>
              <a:rPr lang="en-US" sz="2000" dirty="0" err="1"/>
              <a:t>trang</a:t>
            </a:r>
            <a:r>
              <a:rPr lang="en-US" sz="2000" dirty="0"/>
              <a:t> </a:t>
            </a:r>
            <a:r>
              <a:rPr lang="en-US" sz="2000" dirty="0" err="1"/>
              <a:t>lật</a:t>
            </a:r>
            <a:r>
              <a:rPr lang="en-US" sz="2000" dirty="0"/>
              <a:t> </a:t>
            </a:r>
            <a:r>
              <a:rPr lang="en-US" sz="2000" dirty="0" err="1"/>
              <a:t>đổ</a:t>
            </a:r>
            <a:r>
              <a:rPr lang="en-US" sz="2000" dirty="0"/>
              <a:t> </a:t>
            </a:r>
            <a:r>
              <a:rPr lang="en-US" sz="2000" dirty="0" err="1"/>
              <a:t>ách</a:t>
            </a:r>
            <a:r>
              <a:rPr lang="en-US" sz="2000" dirty="0"/>
              <a:t> </a:t>
            </a:r>
            <a:r>
              <a:rPr lang="en-US" sz="2000" dirty="0" err="1"/>
              <a:t>thống</a:t>
            </a:r>
            <a:r>
              <a:rPr lang="en-US" sz="2000" dirty="0"/>
              <a:t> </a:t>
            </a:r>
            <a:r>
              <a:rPr lang="en-US" sz="2000" dirty="0" err="1"/>
              <a:t>trị</a:t>
            </a:r>
            <a:r>
              <a:rPr lang="en-US" sz="2000" dirty="0"/>
              <a:t> </a:t>
            </a:r>
            <a:r>
              <a:rPr lang="en-US" sz="2000" dirty="0" err="1"/>
              <a:t>của</a:t>
            </a:r>
            <a:r>
              <a:rPr lang="en-US" sz="2000" dirty="0"/>
              <a:t> </a:t>
            </a:r>
            <a:r>
              <a:rPr lang="en-US" sz="2000" dirty="0" err="1"/>
              <a:t>Pháp</a:t>
            </a:r>
            <a:r>
              <a:rPr lang="en-US" sz="2000" dirty="0"/>
              <a:t>(1954-1962)</a:t>
            </a:r>
          </a:p>
        </p:txBody>
      </p:sp>
      <p:sp>
        <p:nvSpPr>
          <p:cNvPr id="11" name="TextBox 10"/>
          <p:cNvSpPr txBox="1"/>
          <p:nvPr/>
        </p:nvSpPr>
        <p:spPr>
          <a:xfrm>
            <a:off x="228601" y="2819400"/>
            <a:ext cx="8534399" cy="400110"/>
          </a:xfrm>
          <a:prstGeom prst="rect">
            <a:avLst/>
          </a:prstGeom>
          <a:noFill/>
        </p:spPr>
        <p:txBody>
          <a:bodyPr wrap="square" rtlCol="0">
            <a:spAutoFit/>
          </a:bodyPr>
          <a:lstStyle/>
          <a:p>
            <a:pPr algn="just"/>
            <a:r>
              <a:rPr lang="en-US" sz="2000" dirty="0">
                <a:solidFill>
                  <a:srgbClr val="000000"/>
                </a:solidFill>
                <a:latin typeface="Times New Roman" pitchFamily="18" charset="0"/>
                <a:cs typeface="Times New Roman" pitchFamily="18" charset="0"/>
              </a:rPr>
              <a:t>=&gt; </a:t>
            </a:r>
            <a:r>
              <a:rPr lang="en-US" sz="2000" dirty="0" err="1">
                <a:solidFill>
                  <a:srgbClr val="000000"/>
                </a:solidFill>
                <a:latin typeface="Times New Roman" pitchFamily="18" charset="0"/>
                <a:cs typeface="Times New Roman" pitchFamily="18" charset="0"/>
              </a:rPr>
              <a:t>Hệ</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thống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thuộc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địa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Châu</a:t>
            </a:r>
            <a:r>
              <a:rPr lang="en-US" sz="2000" dirty="0">
                <a:solidFill>
                  <a:srgbClr val="000000"/>
                </a:solidFill>
                <a:latin typeface="Times New Roman" pitchFamily="18" charset="0"/>
                <a:cs typeface="Times New Roman" pitchFamily="18" charset="0"/>
              </a:rPr>
              <a:t> Phi tan </a:t>
            </a:r>
            <a:r>
              <a:rPr lang="en-US" sz="2000" dirty="0" err="1">
                <a:solidFill>
                  <a:srgbClr val="000000"/>
                </a:solidFill>
                <a:latin typeface="Times New Roman" pitchFamily="18" charset="0"/>
                <a:cs typeface="Times New Roman" pitchFamily="18" charset="0"/>
              </a:rPr>
              <a:t>rã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dân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châu</a:t>
            </a:r>
            <a:r>
              <a:rPr lang="en-US" sz="2000" dirty="0">
                <a:solidFill>
                  <a:srgbClr val="000000"/>
                </a:solidFill>
                <a:latin typeface="Times New Roman" pitchFamily="18" charset="0"/>
                <a:cs typeface="Times New Roman" pitchFamily="18" charset="0"/>
              </a:rPr>
              <a:t> Phi </a:t>
            </a:r>
            <a:r>
              <a:rPr lang="en-US" sz="2000" dirty="0" err="1">
                <a:solidFill>
                  <a:srgbClr val="000000"/>
                </a:solidFill>
                <a:latin typeface="Times New Roman" pitchFamily="18" charset="0"/>
                <a:cs typeface="Times New Roman" pitchFamily="18" charset="0"/>
              </a:rPr>
              <a:t>giành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được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lập</a:t>
            </a:r>
            <a:r>
              <a:rPr lang="en-US" sz="2000" dirty="0">
                <a:solidFill>
                  <a:srgbClr val="000000"/>
                </a:solidFill>
                <a:latin typeface="Times New Roman" pitchFamily="18" charset="0"/>
                <a:cs typeface="Times New Roman" pitchFamily="18" charset="0"/>
              </a:rPr>
              <a:t>.</a:t>
            </a:r>
          </a:p>
        </p:txBody>
      </p:sp>
      <p:sp>
        <p:nvSpPr>
          <p:cNvPr id="13" name="Content Placeholder 2"/>
          <p:cNvSpPr txBox="1">
            <a:spLocks/>
          </p:cNvSpPr>
          <p:nvPr/>
        </p:nvSpPr>
        <p:spPr>
          <a:xfrm>
            <a:off x="152401" y="3845368"/>
            <a:ext cx="8763000" cy="861529"/>
          </a:xfrm>
          <a:prstGeom prst="rect">
            <a:avLst/>
          </a:prstGeom>
          <a:ln/>
        </p:spPr>
        <p:txBody>
          <a:bodyPr vert="horz" wrap="square" lIns="91440" tIns="45720" rIns="91440" bIns="4572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buFontTx/>
              <a:buChar char="-"/>
            </a:pPr>
            <a:r>
              <a:rPr lang="en-US" altLang="en-US" sz="2000" dirty="0" err="1">
                <a:latin typeface="Times New Roman" panose="02020603050405020304" pitchFamily="18" charset="0"/>
              </a:rPr>
              <a:t>Từ</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cuối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những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năm</a:t>
            </a:r>
            <a:r>
              <a:rPr lang="en-US" altLang="en-US" sz="2000" dirty="0">
                <a:latin typeface="Times New Roman" panose="02020603050405020304" pitchFamily="18" charset="0"/>
              </a:rPr>
              <a:t> 80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thế</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kỉ</a:t>
            </a:r>
            <a:r>
              <a:rPr lang="en-US" altLang="en-US" sz="2000" dirty="0">
                <a:latin typeface="Times New Roman" panose="02020603050405020304" pitchFamily="18" charset="0"/>
              </a:rPr>
              <a:t> XX </a:t>
            </a:r>
            <a:r>
              <a:rPr lang="en-US" altLang="en-US" sz="2000" dirty="0" err="1">
                <a:latin typeface="Times New Roman" panose="02020603050405020304" pitchFamily="18" charset="0"/>
              </a:rPr>
              <a:t>đến</a:t>
            </a:r>
            <a:r>
              <a:rPr lang="en-US" altLang="en-US" sz="2000" dirty="0">
                <a:latin typeface="Times New Roman" panose="02020603050405020304" pitchFamily="18" charset="0"/>
              </a:rPr>
              <a:t> nay </a:t>
            </a:r>
            <a:r>
              <a:rPr lang="en-US" altLang="en-US" sz="2000" dirty="0" err="1">
                <a:latin typeface="Times New Roman" panose="02020603050405020304" pitchFamily="18" charset="0"/>
              </a:rPr>
              <a:t>tình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hình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Châu</a:t>
            </a:r>
            <a:r>
              <a:rPr lang="en-US" altLang="en-US" sz="2000" dirty="0">
                <a:latin typeface="Times New Roman" panose="02020603050405020304" pitchFamily="18" charset="0"/>
              </a:rPr>
              <a:t> Phi </a:t>
            </a:r>
            <a:r>
              <a:rPr lang="en-US" altLang="en-US" sz="2000" dirty="0" err="1">
                <a:latin typeface="Times New Roman" panose="02020603050405020304" pitchFamily="18" charset="0"/>
              </a:rPr>
              <a:t>khó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khăn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ổn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định</a:t>
            </a:r>
            <a:endParaRPr lang="en-US" altLang="en-US" sz="2000" dirty="0"/>
          </a:p>
        </p:txBody>
      </p:sp>
      <p:sp>
        <p:nvSpPr>
          <p:cNvPr id="12" name="Text Box 11"/>
          <p:cNvSpPr txBox="1"/>
          <p:nvPr/>
        </p:nvSpPr>
        <p:spPr>
          <a:xfrm>
            <a:off x="152400" y="4471226"/>
            <a:ext cx="8572499"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Hiện</a:t>
            </a:r>
            <a:r>
              <a:rPr lang="en-US" altLang="en-US" sz="2000" dirty="0">
                <a:latin typeface="Times New Roman" panose="02020603050405020304" pitchFamily="18" charset="0"/>
              </a:rPr>
              <a:t> nay ,</a:t>
            </a:r>
            <a:r>
              <a:rPr lang="en-US" altLang="en-US" sz="2000" dirty="0" err="1">
                <a:latin typeface="Times New Roman" panose="02020603050405020304" pitchFamily="18" charset="0"/>
              </a:rPr>
              <a:t>Châu</a:t>
            </a:r>
            <a:r>
              <a:rPr lang="en-US" altLang="en-US" sz="2000" dirty="0">
                <a:latin typeface="Times New Roman" panose="02020603050405020304" pitchFamily="18" charset="0"/>
              </a:rPr>
              <a:t> Phi thành lập nhiều tổ chức khu vực để các nước giúp đỡ, hợp tác cùng nhau, lớn nhất là liên minh Châu Phi (AU).</a:t>
            </a:r>
          </a:p>
        </p:txBody>
      </p:sp>
    </p:spTree>
    <p:extLst>
      <p:ext uri="{BB962C8B-B14F-4D97-AF65-F5344CB8AC3E}">
        <p14:creationId xmlns:p14="http://schemas.microsoft.com/office/powerpoint/2010/main" val="136962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2" grpId="0"/>
      <p:bldP spid="8" grpId="0"/>
      <p:bldP spid="9" grpId="0"/>
      <p:bldP spid="11" grpId="0"/>
      <p:bldP spid="13"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0"/>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mn-cs"/>
              </a:rPr>
              <a:t>Quan hệ Việt Nam </a:t>
            </a:r>
            <a:r>
              <a:rPr kumimoji="0" lang="vi-VN" sz="36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mn-cs"/>
              </a:rPr>
              <a:t>Châu</a:t>
            </a:r>
            <a:r>
              <a:rPr kumimoji="0" lang="vi-VN" sz="36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mn-cs"/>
              </a:rPr>
              <a:t>Phi</a:t>
            </a:r>
            <a:r>
              <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vi-VN" sz="28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vi-VN"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1" name="TextBox 2"/>
          <p:cNvSpPr txBox="1">
            <a:spLocks noChangeArrowheads="1"/>
          </p:cNvSpPr>
          <p:nvPr/>
        </p:nvSpPr>
        <p:spPr bwMode="auto">
          <a:xfrm>
            <a:off x="533400" y="3486666"/>
            <a:ext cx="81597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a:t>
            </a:r>
            <a:r>
              <a:rPr kumimoji="0" lang="vi-VN"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Việt Nam và các nước châu Phi vốn có quan hệ hữu nghị đặc biệt, được hình thành trong quá trình đấu tranh giải phóng dân tộc của mỗi nước, được Chủ tịch Hồ Chí Minh và các nhà cách mạng yêu nước châu Phi đặt nền móng và chăm lo vun đắp từ những năm đầu thế kỷ XX. Trong suốt 2 cuộc kháng chiến chống thực dân Pháp và đế quốc M</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ĩ</a:t>
            </a:r>
            <a:r>
              <a:rPr kumimoji="0" lang="vi-VN"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của dân tộc ta, nhân dân </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C</a:t>
            </a:r>
            <a:r>
              <a:rPr kumimoji="0" lang="vi-VN"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hâu Phi luôn đứng bên cạnh nhân dân Việt Nam, nhiệt thành ủng hộ sự nghiệp chính nghĩa của nhân dân Việt Nam cả về vật chất lẫn tinh thần. Đồng thời, hình ảnh dân tộc Việt Nam đi đầu trong cuộc đấu tranh giành độc lập dân tộc, là sự khích lệ to lớn đối với nhân dân các nước </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C</a:t>
            </a:r>
            <a:r>
              <a:rPr kumimoji="0" lang="vi-VN"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hâu Phi. </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685800"/>
            <a:ext cx="3505201" cy="275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685800"/>
            <a:ext cx="3886201" cy="280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9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52400" y="7762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latin typeface="Times New Roman" pitchFamily="18" charset="0"/>
                <a:cs typeface="Times New Roman" pitchFamily="18" charset="0"/>
              </a:rPr>
              <a:t>I.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chung</a:t>
            </a:r>
            <a:endParaRPr lang="en-US" sz="2800" b="1" dirty="0">
              <a:latin typeface="Times New Roman" pitchFamily="18" charset="0"/>
              <a:cs typeface="Times New Roman" pitchFamily="18" charset="0"/>
            </a:endParaRPr>
          </a:p>
        </p:txBody>
      </p:sp>
      <p:sp>
        <p:nvSpPr>
          <p:cNvPr id="10" name="TextBox 9"/>
          <p:cNvSpPr txBox="1"/>
          <p:nvPr/>
        </p:nvSpPr>
        <p:spPr>
          <a:xfrm>
            <a:off x="152400" y="1354098"/>
            <a:ext cx="8610600" cy="400110"/>
          </a:xfrm>
          <a:prstGeom prst="rect">
            <a:avLst/>
          </a:prstGeom>
          <a:noFill/>
        </p:spPr>
        <p:txBody>
          <a:bodyPr wrap="square" rtlCol="0">
            <a:spAutoFit/>
          </a:bodyPr>
          <a:lstStyle/>
          <a:p>
            <a:pPr marL="342900" indent="-342900" algn="just">
              <a:spcAft>
                <a:spcPts val="0"/>
              </a:spcAft>
              <a:buFontTx/>
              <a:buChar char="-"/>
            </a:pPr>
            <a:r>
              <a:rPr lang="en-US" sz="2000" dirty="0">
                <a:latin typeface="Times New Roman" panose="02020603050405020304" pitchFamily="18" charset="0"/>
                <a:ea typeface="Times New Roman"/>
                <a:cs typeface="Times New Roman" panose="02020603050405020304" pitchFamily="18" charset="0"/>
              </a:rPr>
              <a:t>Sau CTTG2, </a:t>
            </a:r>
            <a:r>
              <a:rPr lang="en-US" sz="2000" dirty="0" err="1">
                <a:latin typeface="Times New Roman" panose="02020603050405020304" pitchFamily="18" charset="0"/>
                <a:ea typeface="Times New Roman"/>
                <a:cs typeface="Times New Roman" panose="02020603050405020304" pitchFamily="18" charset="0"/>
              </a:rPr>
              <a:t>phong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trào</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đấu</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tranh</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diễn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ra</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sôi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nổi</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sớm</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nhất</a:t>
            </a:r>
            <a:r>
              <a:rPr lang="en-US" sz="2000" dirty="0">
                <a:latin typeface="Times New Roman" panose="02020603050405020304" pitchFamily="18" charset="0"/>
                <a:ea typeface="Times New Roman"/>
                <a:cs typeface="Times New Roman" panose="02020603050405020304" pitchFamily="18" charset="0"/>
              </a:rPr>
              <a:t> ở </a:t>
            </a:r>
            <a:r>
              <a:rPr lang="en-US" sz="2000" dirty="0" err="1">
                <a:latin typeface="Times New Roman" panose="02020603050405020304" pitchFamily="18" charset="0"/>
                <a:ea typeface="Times New Roman"/>
                <a:cs typeface="Times New Roman" panose="02020603050405020304" pitchFamily="18" charset="0"/>
              </a:rPr>
              <a:t>Bắc</a:t>
            </a:r>
            <a:r>
              <a:rPr lang="en-US" sz="2000" dirty="0">
                <a:latin typeface="Times New Roman" panose="02020603050405020304" pitchFamily="18" charset="0"/>
                <a:ea typeface="Times New Roman"/>
                <a:cs typeface="Times New Roman" panose="02020603050405020304" pitchFamily="18" charset="0"/>
              </a:rPr>
              <a:t> Phi :</a:t>
            </a:r>
          </a:p>
        </p:txBody>
      </p:sp>
      <p:sp>
        <p:nvSpPr>
          <p:cNvPr id="14" name="Text Box 4"/>
          <p:cNvSpPr txBox="1">
            <a:spLocks noChangeArrowheads="1"/>
          </p:cNvSpPr>
          <p:nvPr/>
        </p:nvSpPr>
        <p:spPr bwMode="auto">
          <a:xfrm>
            <a:off x="1066800" y="2387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a:latin typeface="Times New Roman" pitchFamily="18" charset="0"/>
                <a:cs typeface="Times New Roman" pitchFamily="18" charset="0"/>
              </a:rPr>
              <a:t>TIẾT 7.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6: CÁC NƯỚC CHÂU PHI</a:t>
            </a:r>
          </a:p>
        </p:txBody>
      </p:sp>
      <p:sp>
        <p:nvSpPr>
          <p:cNvPr id="3" name="TextBox 2"/>
          <p:cNvSpPr txBox="1"/>
          <p:nvPr/>
        </p:nvSpPr>
        <p:spPr>
          <a:xfrm>
            <a:off x="152400" y="2554428"/>
            <a:ext cx="69342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1960, 17 nước giành độc lập gọi là “Năm châu Phi”</a:t>
            </a:r>
            <a:endParaRPr lang="en-US" sz="2000" dirty="0">
              <a:latin typeface="Times New Roman" panose="02020603050405020304" pitchFamily="18" charset="0"/>
              <a:cs typeface="Times New Roman" panose="02020603050405020304" pitchFamily="18" charset="0"/>
            </a:endParaRPr>
          </a:p>
        </p:txBody>
      </p:sp>
      <p:sp>
        <p:nvSpPr>
          <p:cNvPr id="2" name="TextBox 1">
            <a:hlinkClick r:id="rId2" action="ppaction://hlinksldjump"/>
          </p:cNvPr>
          <p:cNvSpPr txBox="1"/>
          <p:nvPr/>
        </p:nvSpPr>
        <p:spPr>
          <a:xfrm>
            <a:off x="190500" y="3137482"/>
            <a:ext cx="8534399" cy="1015663"/>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Công cuộc xây dựng đất nước thu nhiều thành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vẫn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đói nghèo, lạc hậu, xung đột, nội chiến, nợ nần, bệnh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a:t>
            </a:r>
          </a:p>
        </p:txBody>
      </p:sp>
      <p:sp>
        <p:nvSpPr>
          <p:cNvPr id="4" name="Right Arrow 3">
            <a:hlinkClick r:id="rId2" action="ppaction://hlinksldjump"/>
          </p:cNvPr>
          <p:cNvSpPr/>
          <p:nvPr/>
        </p:nvSpPr>
        <p:spPr>
          <a:xfrm>
            <a:off x="8153400" y="61722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2"/>
          <p:cNvSpPr txBox="1">
            <a:spLocks noChangeArrowheads="1"/>
          </p:cNvSpPr>
          <p:nvPr/>
        </p:nvSpPr>
        <p:spPr bwMode="auto">
          <a:xfrm>
            <a:off x="457200" y="1754208"/>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dirty="0"/>
              <a:t>+ Ai </a:t>
            </a:r>
            <a:r>
              <a:rPr lang="en-US" sz="2000" dirty="0" err="1"/>
              <a:t>Cập</a:t>
            </a:r>
            <a:r>
              <a:rPr lang="en-US" sz="2000" dirty="0"/>
              <a:t> </a:t>
            </a:r>
            <a:r>
              <a:rPr lang="en-US" sz="2000" dirty="0" err="1"/>
              <a:t>nổ</a:t>
            </a:r>
            <a:r>
              <a:rPr lang="en-US" sz="2000" dirty="0"/>
              <a:t> </a:t>
            </a:r>
            <a:r>
              <a:rPr lang="en-US" sz="2000" dirty="0" err="1"/>
              <a:t>ra</a:t>
            </a:r>
            <a:r>
              <a:rPr lang="en-US" sz="2000" dirty="0"/>
              <a:t> </a:t>
            </a:r>
            <a:r>
              <a:rPr lang="en-US" sz="2000" dirty="0" err="1"/>
              <a:t>cuộc</a:t>
            </a:r>
            <a:r>
              <a:rPr lang="en-US" sz="2000" dirty="0"/>
              <a:t> </a:t>
            </a:r>
            <a:r>
              <a:rPr lang="en-US" sz="2000" dirty="0" err="1"/>
              <a:t>đảo</a:t>
            </a:r>
            <a:r>
              <a:rPr lang="en-US" sz="2000" dirty="0"/>
              <a:t> </a:t>
            </a:r>
            <a:r>
              <a:rPr lang="en-US" sz="2000" dirty="0" err="1"/>
              <a:t>chính</a:t>
            </a:r>
            <a:r>
              <a:rPr lang="en-US" sz="2000" dirty="0"/>
              <a:t> </a:t>
            </a:r>
            <a:r>
              <a:rPr lang="en-US" sz="2000" dirty="0" err="1"/>
              <a:t>lật</a:t>
            </a:r>
            <a:r>
              <a:rPr lang="en-US" sz="2000" dirty="0"/>
              <a:t> </a:t>
            </a:r>
            <a:r>
              <a:rPr lang="en-US" sz="2000" dirty="0" err="1"/>
              <a:t>đổ</a:t>
            </a:r>
            <a:r>
              <a:rPr lang="en-US" sz="2000" dirty="0"/>
              <a:t> </a:t>
            </a:r>
            <a:r>
              <a:rPr lang="en-US" sz="2000" dirty="0" err="1"/>
              <a:t>chế</a:t>
            </a:r>
            <a:r>
              <a:rPr lang="en-US" sz="2000" dirty="0"/>
              <a:t> </a:t>
            </a:r>
            <a:r>
              <a:rPr lang="en-US" sz="2000" dirty="0" err="1"/>
              <a:t>độ</a:t>
            </a:r>
            <a:r>
              <a:rPr lang="en-US" sz="2000" dirty="0"/>
              <a:t> </a:t>
            </a:r>
            <a:r>
              <a:rPr lang="en-US" sz="2000" dirty="0" err="1"/>
              <a:t>quân</a:t>
            </a:r>
            <a:r>
              <a:rPr lang="en-US" sz="2000" dirty="0"/>
              <a:t> </a:t>
            </a:r>
            <a:r>
              <a:rPr lang="en-US" sz="2000" dirty="0" err="1"/>
              <a:t>chủ</a:t>
            </a:r>
            <a:r>
              <a:rPr lang="en-US" sz="2000" dirty="0"/>
              <a:t> (1952)</a:t>
            </a:r>
          </a:p>
        </p:txBody>
      </p:sp>
      <p:sp>
        <p:nvSpPr>
          <p:cNvPr id="9" name="Text Box 23"/>
          <p:cNvSpPr txBox="1">
            <a:spLocks noChangeArrowheads="1"/>
          </p:cNvSpPr>
          <p:nvPr/>
        </p:nvSpPr>
        <p:spPr bwMode="auto">
          <a:xfrm>
            <a:off x="457200" y="2154318"/>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dirty="0"/>
              <a:t>+ An–</a:t>
            </a:r>
            <a:r>
              <a:rPr lang="en-US" sz="2000" dirty="0" err="1"/>
              <a:t>giê-ri</a:t>
            </a:r>
            <a:r>
              <a:rPr lang="en-US" sz="2000" dirty="0"/>
              <a:t> </a:t>
            </a:r>
            <a:r>
              <a:rPr lang="en-US" sz="2000" dirty="0" err="1"/>
              <a:t>khởi</a:t>
            </a:r>
            <a:r>
              <a:rPr lang="en-US" sz="2000" dirty="0"/>
              <a:t> </a:t>
            </a:r>
            <a:r>
              <a:rPr lang="en-US" sz="2000" dirty="0" err="1"/>
              <a:t>nghĩa</a:t>
            </a:r>
            <a:r>
              <a:rPr lang="en-US" sz="2000" dirty="0"/>
              <a:t> </a:t>
            </a:r>
            <a:r>
              <a:rPr lang="en-US" sz="2000" dirty="0" err="1"/>
              <a:t>vũ</a:t>
            </a:r>
            <a:r>
              <a:rPr lang="en-US" sz="2000" dirty="0"/>
              <a:t> </a:t>
            </a:r>
            <a:r>
              <a:rPr lang="en-US" sz="2000" dirty="0" err="1"/>
              <a:t>trang</a:t>
            </a:r>
            <a:r>
              <a:rPr lang="en-US" sz="2000" dirty="0"/>
              <a:t> </a:t>
            </a:r>
            <a:r>
              <a:rPr lang="en-US" sz="2000" dirty="0" err="1"/>
              <a:t>lật</a:t>
            </a:r>
            <a:r>
              <a:rPr lang="en-US" sz="2000" dirty="0"/>
              <a:t> </a:t>
            </a:r>
            <a:r>
              <a:rPr lang="en-US" sz="2000" dirty="0" err="1"/>
              <a:t>đổ</a:t>
            </a:r>
            <a:r>
              <a:rPr lang="en-US" sz="2000" dirty="0"/>
              <a:t> </a:t>
            </a:r>
            <a:r>
              <a:rPr lang="en-US" sz="2000" dirty="0" err="1"/>
              <a:t>ách</a:t>
            </a:r>
            <a:r>
              <a:rPr lang="en-US" sz="2000" dirty="0"/>
              <a:t> </a:t>
            </a:r>
            <a:r>
              <a:rPr lang="en-US" sz="2000" dirty="0" err="1"/>
              <a:t>thống</a:t>
            </a:r>
            <a:r>
              <a:rPr lang="en-US" sz="2000" dirty="0"/>
              <a:t> </a:t>
            </a:r>
            <a:r>
              <a:rPr lang="en-US" sz="2000" dirty="0" err="1"/>
              <a:t>trị</a:t>
            </a:r>
            <a:r>
              <a:rPr lang="en-US" sz="2000" dirty="0"/>
              <a:t> </a:t>
            </a:r>
            <a:r>
              <a:rPr lang="en-US" sz="2000" dirty="0" err="1"/>
              <a:t>của</a:t>
            </a:r>
            <a:r>
              <a:rPr lang="en-US" sz="2000" dirty="0"/>
              <a:t> </a:t>
            </a:r>
            <a:r>
              <a:rPr lang="en-US" sz="2000" dirty="0" err="1"/>
              <a:t>Pháp</a:t>
            </a:r>
            <a:r>
              <a:rPr lang="en-US" sz="2000" dirty="0"/>
              <a:t>(1954-1962)</a:t>
            </a:r>
          </a:p>
        </p:txBody>
      </p:sp>
      <p:sp>
        <p:nvSpPr>
          <p:cNvPr id="11" name="TextBox 10"/>
          <p:cNvSpPr txBox="1"/>
          <p:nvPr/>
        </p:nvSpPr>
        <p:spPr>
          <a:xfrm>
            <a:off x="228601" y="2819400"/>
            <a:ext cx="8534399" cy="400110"/>
          </a:xfrm>
          <a:prstGeom prst="rect">
            <a:avLst/>
          </a:prstGeom>
          <a:noFill/>
        </p:spPr>
        <p:txBody>
          <a:bodyPr wrap="square" rtlCol="0">
            <a:spAutoFit/>
          </a:bodyPr>
          <a:lstStyle/>
          <a:p>
            <a:pPr algn="just"/>
            <a:r>
              <a:rPr lang="en-US" sz="2000" dirty="0">
                <a:solidFill>
                  <a:srgbClr val="000000"/>
                </a:solidFill>
                <a:latin typeface="Times New Roman" pitchFamily="18" charset="0"/>
                <a:cs typeface="Times New Roman" pitchFamily="18" charset="0"/>
              </a:rPr>
              <a:t>=&gt; </a:t>
            </a:r>
            <a:r>
              <a:rPr lang="en-US" sz="2000" dirty="0" err="1">
                <a:solidFill>
                  <a:srgbClr val="000000"/>
                </a:solidFill>
                <a:latin typeface="Times New Roman" pitchFamily="18" charset="0"/>
                <a:cs typeface="Times New Roman" pitchFamily="18" charset="0"/>
              </a:rPr>
              <a:t>Hệ</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thống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thuộc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địa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Châu</a:t>
            </a:r>
            <a:r>
              <a:rPr lang="en-US" sz="2000" dirty="0">
                <a:solidFill>
                  <a:srgbClr val="000000"/>
                </a:solidFill>
                <a:latin typeface="Times New Roman" pitchFamily="18" charset="0"/>
                <a:cs typeface="Times New Roman" pitchFamily="18" charset="0"/>
              </a:rPr>
              <a:t> Phi tan </a:t>
            </a:r>
            <a:r>
              <a:rPr lang="en-US" sz="2000" dirty="0" err="1">
                <a:solidFill>
                  <a:srgbClr val="000000"/>
                </a:solidFill>
                <a:latin typeface="Times New Roman" pitchFamily="18" charset="0"/>
                <a:cs typeface="Times New Roman" pitchFamily="18" charset="0"/>
              </a:rPr>
              <a:t>rã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dân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châu</a:t>
            </a:r>
            <a:r>
              <a:rPr lang="en-US" sz="2000" dirty="0">
                <a:solidFill>
                  <a:srgbClr val="000000"/>
                </a:solidFill>
                <a:latin typeface="Times New Roman" pitchFamily="18" charset="0"/>
                <a:cs typeface="Times New Roman" pitchFamily="18" charset="0"/>
              </a:rPr>
              <a:t> Phi </a:t>
            </a:r>
            <a:r>
              <a:rPr lang="en-US" sz="2000" dirty="0" err="1">
                <a:solidFill>
                  <a:srgbClr val="000000"/>
                </a:solidFill>
                <a:latin typeface="Times New Roman" pitchFamily="18" charset="0"/>
                <a:cs typeface="Times New Roman" pitchFamily="18" charset="0"/>
              </a:rPr>
              <a:t>giành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được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độc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lập</a:t>
            </a:r>
            <a:r>
              <a:rPr lang="en-US" sz="2000" dirty="0">
                <a:solidFill>
                  <a:srgbClr val="000000"/>
                </a:solidFill>
                <a:latin typeface="Times New Roman" pitchFamily="18" charset="0"/>
                <a:cs typeface="Times New Roman" pitchFamily="18" charset="0"/>
              </a:rPr>
              <a:t>.</a:t>
            </a:r>
          </a:p>
        </p:txBody>
      </p:sp>
      <p:sp>
        <p:nvSpPr>
          <p:cNvPr id="13" name="Content Placeholder 2"/>
          <p:cNvSpPr txBox="1">
            <a:spLocks/>
          </p:cNvSpPr>
          <p:nvPr/>
        </p:nvSpPr>
        <p:spPr>
          <a:xfrm>
            <a:off x="228601" y="4110342"/>
            <a:ext cx="8686799" cy="596555"/>
          </a:xfrm>
          <a:prstGeom prst="rect">
            <a:avLst/>
          </a:prstGeom>
          <a:ln/>
        </p:spPr>
        <p:txBody>
          <a:bodyPr vert="horz" wrap="square" lIns="91440" tIns="45720" rIns="91440" bIns="4572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buFontTx/>
              <a:buChar char="-"/>
            </a:pPr>
            <a:r>
              <a:rPr lang="en-US" altLang="en-US" sz="2000" dirty="0" err="1">
                <a:latin typeface="Times New Roman" panose="02020603050405020304" pitchFamily="18" charset="0"/>
              </a:rPr>
              <a:t>Từ</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cuối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những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năm</a:t>
            </a:r>
            <a:r>
              <a:rPr lang="en-US" altLang="en-US" sz="2000" dirty="0">
                <a:latin typeface="Times New Roman" panose="02020603050405020304" pitchFamily="18" charset="0"/>
              </a:rPr>
              <a:t> 80  </a:t>
            </a:r>
            <a:r>
              <a:rPr lang="en-US" altLang="en-US" sz="2000" dirty="0" err="1">
                <a:latin typeface="Times New Roman" panose="02020603050405020304" pitchFamily="18" charset="0"/>
              </a:rPr>
              <a:t>của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thế</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kỉ</a:t>
            </a:r>
            <a:r>
              <a:rPr lang="en-US" altLang="en-US" sz="2000" dirty="0">
                <a:latin typeface="Times New Roman" panose="02020603050405020304" pitchFamily="18" charset="0"/>
              </a:rPr>
              <a:t> XX </a:t>
            </a:r>
            <a:r>
              <a:rPr lang="en-US" altLang="en-US" sz="2000" dirty="0" err="1">
                <a:latin typeface="Times New Roman" panose="02020603050405020304" pitchFamily="18" charset="0"/>
              </a:rPr>
              <a:t>đến</a:t>
            </a:r>
            <a:r>
              <a:rPr lang="en-US" altLang="en-US" sz="2000" dirty="0">
                <a:latin typeface="Times New Roman" panose="02020603050405020304" pitchFamily="18" charset="0"/>
              </a:rPr>
              <a:t> nay </a:t>
            </a:r>
            <a:r>
              <a:rPr lang="en-US" altLang="en-US" sz="2000" dirty="0" err="1">
                <a:latin typeface="Times New Roman" panose="02020603050405020304" pitchFamily="18" charset="0"/>
              </a:rPr>
              <a:t>tình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hình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Châu</a:t>
            </a:r>
            <a:r>
              <a:rPr lang="en-US" altLang="en-US" sz="2000" dirty="0">
                <a:latin typeface="Times New Roman" panose="02020603050405020304" pitchFamily="18" charset="0"/>
              </a:rPr>
              <a:t> Phi </a:t>
            </a:r>
            <a:r>
              <a:rPr lang="en-US" altLang="en-US" sz="2000" dirty="0" err="1">
                <a:latin typeface="Times New Roman" panose="02020603050405020304" pitchFamily="18" charset="0"/>
              </a:rPr>
              <a:t>khó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khăn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ổn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định</a:t>
            </a:r>
            <a:endParaRPr lang="en-US" altLang="en-US" sz="2000" dirty="0"/>
          </a:p>
        </p:txBody>
      </p:sp>
      <p:sp>
        <p:nvSpPr>
          <p:cNvPr id="12" name="Text Box 11"/>
          <p:cNvSpPr txBox="1"/>
          <p:nvPr/>
        </p:nvSpPr>
        <p:spPr>
          <a:xfrm>
            <a:off x="228601" y="4684812"/>
            <a:ext cx="8381999"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Hiện</a:t>
            </a:r>
            <a:r>
              <a:rPr lang="en-US" altLang="en-US" sz="2000" dirty="0">
                <a:latin typeface="Times New Roman" panose="02020603050405020304" pitchFamily="18" charset="0"/>
              </a:rPr>
              <a:t> nay ,</a:t>
            </a:r>
            <a:r>
              <a:rPr lang="en-US" altLang="en-US" sz="2000" dirty="0" err="1">
                <a:latin typeface="Times New Roman" panose="02020603050405020304" pitchFamily="18" charset="0"/>
              </a:rPr>
              <a:t>Châu</a:t>
            </a:r>
            <a:r>
              <a:rPr lang="en-US" altLang="en-US" sz="2000" dirty="0">
                <a:latin typeface="Times New Roman" panose="02020603050405020304" pitchFamily="18" charset="0"/>
              </a:rPr>
              <a:t> Phi thành lập nhiều tổ chức khu vực để các nước giúp đỡ, hợp tác cùng nhau, lớn nhất là liên minh Châu Phi (AU).</a:t>
            </a:r>
          </a:p>
        </p:txBody>
      </p:sp>
      <p:sp>
        <p:nvSpPr>
          <p:cNvPr id="7" name="Subtitle 6"/>
          <p:cNvSpPr>
            <a:spLocks noGrp="1"/>
          </p:cNvSpPr>
          <p:nvPr>
            <p:ph type="subTitle" idx="1"/>
          </p:nvPr>
        </p:nvSpPr>
        <p:spPr>
          <a:xfrm>
            <a:off x="152400" y="5410200"/>
            <a:ext cx="3429000" cy="725410"/>
          </a:xfrm>
        </p:spPr>
        <p:txBody>
          <a:bodyPr/>
          <a:lstStyle/>
          <a:p>
            <a:r>
              <a:rPr lang="en-US" sz="2000" b="1" dirty="0">
                <a:latin typeface="Times New Roman" panose="02020603050405020304" pitchFamily="18" charset="0"/>
                <a:cs typeface="Times New Roman" panose="02020603050405020304" pitchFamily="18" charset="0"/>
              </a:rPr>
              <a:t>II.CỘNG HÒA NAM PHI</a:t>
            </a:r>
          </a:p>
        </p:txBody>
      </p:sp>
    </p:spTree>
    <p:extLst>
      <p:ext uri="{BB962C8B-B14F-4D97-AF65-F5344CB8AC3E}">
        <p14:creationId xmlns:p14="http://schemas.microsoft.com/office/powerpoint/2010/main" val="292464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additive="base">
                                        <p:cTn id="4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2" grpId="0"/>
      <p:bldP spid="8" grpId="0"/>
      <p:bldP spid="9" grpId="0"/>
      <p:bldP spid="11" grpId="0"/>
      <p:bldP spid="13" grpId="0" animBg="1"/>
      <p:bldP spid="12" grpId="0"/>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21" y="609600"/>
            <a:ext cx="4029479" cy="444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p:cNvSpPr txBox="1">
            <a:spLocks noChangeArrowheads="1"/>
          </p:cNvSpPr>
          <p:nvPr/>
        </p:nvSpPr>
        <p:spPr bwMode="auto">
          <a:xfrm>
            <a:off x="2895600" y="454660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0"/>
              </a:spcBef>
              <a:spcAft>
                <a:spcPct val="0"/>
              </a:spcAft>
            </a:pPr>
            <a:r>
              <a:rPr lang="en-US" b="1">
                <a:solidFill>
                  <a:srgbClr val="0000FF"/>
                </a:solidFill>
              </a:rPr>
              <a:t>NAM PHI</a:t>
            </a:r>
          </a:p>
        </p:txBody>
      </p:sp>
      <p:sp>
        <p:nvSpPr>
          <p:cNvPr id="16390" name="Rectangle 34"/>
          <p:cNvSpPr>
            <a:spLocks noChangeArrowheads="1"/>
          </p:cNvSpPr>
          <p:nvPr/>
        </p:nvSpPr>
        <p:spPr bwMode="auto">
          <a:xfrm>
            <a:off x="101600" y="5403850"/>
            <a:ext cx="45720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dirty="0" err="1">
                <a:solidFill>
                  <a:srgbClr val="052AE1"/>
                </a:solidFill>
                <a:latin typeface="Times New Roman" pitchFamily="18" charset="0"/>
              </a:rPr>
              <a:t>Lược</a:t>
            </a:r>
            <a:r>
              <a:rPr lang="en-US" b="1" dirty="0">
                <a:solidFill>
                  <a:srgbClr val="052AE1"/>
                </a:solidFill>
                <a:latin typeface="Times New Roman" pitchFamily="18" charset="0"/>
              </a:rPr>
              <a:t> </a:t>
            </a:r>
            <a:r>
              <a:rPr lang="en-US" b="1" dirty="0" err="1">
                <a:solidFill>
                  <a:srgbClr val="052AE1"/>
                </a:solidFill>
                <a:latin typeface="Times New Roman" pitchFamily="18" charset="0"/>
              </a:rPr>
              <a:t>đồ</a:t>
            </a:r>
            <a:r>
              <a:rPr lang="en-US" b="1" dirty="0">
                <a:solidFill>
                  <a:srgbClr val="052AE1"/>
                </a:solidFill>
                <a:latin typeface="Times New Roman" pitchFamily="18" charset="0"/>
              </a:rPr>
              <a:t> </a:t>
            </a:r>
            <a:r>
              <a:rPr lang="en-US" b="1" dirty="0" err="1">
                <a:solidFill>
                  <a:srgbClr val="052AE1"/>
                </a:solidFill>
                <a:latin typeface="Times New Roman" pitchFamily="18" charset="0"/>
              </a:rPr>
              <a:t>các</a:t>
            </a:r>
            <a:r>
              <a:rPr lang="en-US" b="1" dirty="0">
                <a:solidFill>
                  <a:srgbClr val="052AE1"/>
                </a:solidFill>
                <a:latin typeface="Times New Roman" pitchFamily="18" charset="0"/>
              </a:rPr>
              <a:t> </a:t>
            </a:r>
            <a:r>
              <a:rPr lang="en-US" b="1" dirty="0" err="1">
                <a:solidFill>
                  <a:srgbClr val="052AE1"/>
                </a:solidFill>
                <a:latin typeface="Times New Roman" pitchFamily="18" charset="0"/>
              </a:rPr>
              <a:t>nước</a:t>
            </a:r>
            <a:r>
              <a:rPr lang="en-US" b="1" dirty="0">
                <a:solidFill>
                  <a:srgbClr val="052AE1"/>
                </a:solidFill>
                <a:latin typeface="Times New Roman" pitchFamily="18" charset="0"/>
              </a:rPr>
              <a:t> </a:t>
            </a:r>
            <a:r>
              <a:rPr lang="en-US" b="1" dirty="0" err="1">
                <a:solidFill>
                  <a:srgbClr val="052AE1"/>
                </a:solidFill>
                <a:latin typeface="Times New Roman" pitchFamily="18" charset="0"/>
              </a:rPr>
              <a:t>Châu</a:t>
            </a:r>
            <a:r>
              <a:rPr lang="en-US" b="1" dirty="0">
                <a:solidFill>
                  <a:srgbClr val="052AE1"/>
                </a:solidFill>
                <a:latin typeface="Times New Roman" pitchFamily="18" charset="0"/>
              </a:rPr>
              <a:t> Phi</a:t>
            </a:r>
          </a:p>
        </p:txBody>
      </p:sp>
      <p:sp>
        <p:nvSpPr>
          <p:cNvPr id="8" name="Text Box 10"/>
          <p:cNvSpPr txBox="1"/>
          <p:nvPr/>
        </p:nvSpPr>
        <p:spPr>
          <a:xfrm>
            <a:off x="5181600" y="228600"/>
            <a:ext cx="3810000" cy="53546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400" b="1" dirty="0">
                <a:solidFill>
                  <a:srgbClr val="C00000"/>
                </a:solidFill>
                <a:latin typeface="Times New Roman" panose="02020603050405020304" pitchFamily="18" charset="0"/>
                <a:cs typeface="Times New Roman" panose="02020603050405020304" pitchFamily="18" charset="0"/>
              </a:rPr>
              <a:t>Nằm ở cực nam Châu Phi, có dân số l</a:t>
            </a:r>
            <a:r>
              <a:rPr lang="en-US" altLang="en-US" sz="3400" b="1" dirty="0">
                <a:solidFill>
                  <a:srgbClr val="C00000"/>
                </a:solidFill>
                <a:latin typeface="Times New Roman" panose="02020603050405020304" pitchFamily="18" charset="0"/>
                <a:ea typeface="Times New Roman" panose="02020603050405020304" pitchFamily="18" charset="0"/>
              </a:rPr>
              <a:t>à</a:t>
            </a:r>
            <a:r>
              <a:rPr lang="en-US" altLang="en-US" sz="3400" b="1" dirty="0">
                <a:solidFill>
                  <a:srgbClr val="C00000"/>
                </a:solidFill>
                <a:latin typeface="Times New Roman" panose="02020603050405020304" pitchFamily="18" charset="0"/>
                <a:cs typeface="Times New Roman" panose="02020603050405020304" pitchFamily="18" charset="0"/>
              </a:rPr>
              <a:t> 43,2 triệu người (2002)</a:t>
            </a:r>
          </a:p>
          <a:p>
            <a:pPr marL="0" lvl="0" indent="0" eaLnBrk="1" hangingPunct="1">
              <a:spcBef>
                <a:spcPct val="0"/>
              </a:spcBef>
              <a:buNone/>
            </a:pPr>
            <a:r>
              <a:rPr lang="en-US" altLang="en-US" sz="3400" b="1" dirty="0">
                <a:solidFill>
                  <a:srgbClr val="C00000"/>
                </a:solidFill>
                <a:latin typeface="Times New Roman" panose="02020603050405020304" pitchFamily="18" charset="0"/>
                <a:cs typeface="Times New Roman" panose="02020603050405020304" pitchFamily="18" charset="0"/>
              </a:rPr>
              <a:t>75,2% người da đen, </a:t>
            </a:r>
          </a:p>
          <a:p>
            <a:pPr marL="0" lvl="0" indent="0" eaLnBrk="1" hangingPunct="1">
              <a:spcBef>
                <a:spcPct val="0"/>
              </a:spcBef>
              <a:buNone/>
            </a:pPr>
            <a:r>
              <a:rPr lang="en-US" altLang="en-US" sz="3400" b="1" dirty="0">
                <a:solidFill>
                  <a:srgbClr val="C00000"/>
                </a:solidFill>
                <a:latin typeface="Times New Roman" panose="02020603050405020304" pitchFamily="18" charset="0"/>
                <a:cs typeface="Times New Roman" panose="02020603050405020304" pitchFamily="18" charset="0"/>
              </a:rPr>
              <a:t>13,6% người da trắng, </a:t>
            </a:r>
          </a:p>
          <a:p>
            <a:pPr marL="0" lvl="0" indent="0" eaLnBrk="1" hangingPunct="1">
              <a:spcBef>
                <a:spcPct val="0"/>
              </a:spcBef>
              <a:buNone/>
            </a:pPr>
            <a:r>
              <a:rPr lang="en-US" altLang="en-US" sz="3400" b="1" dirty="0">
                <a:solidFill>
                  <a:srgbClr val="C00000"/>
                </a:solidFill>
                <a:latin typeface="Times New Roman" panose="02020603050405020304" pitchFamily="18" charset="0"/>
                <a:cs typeface="Times New Roman" panose="02020603050405020304" pitchFamily="18" charset="0"/>
              </a:rPr>
              <a:t>11,2% người da m</a:t>
            </a:r>
            <a:r>
              <a:rPr lang="en-US" altLang="en-US" sz="3400" b="1" dirty="0">
                <a:solidFill>
                  <a:srgbClr val="C00000"/>
                </a:solidFill>
                <a:latin typeface="Times New Roman" panose="02020603050405020304" pitchFamily="18" charset="0"/>
                <a:ea typeface="Times New Roman" panose="02020603050405020304" pitchFamily="18" charset="0"/>
              </a:rPr>
              <a:t>à</a:t>
            </a:r>
            <a:r>
              <a:rPr lang="en-US" altLang="en-US" sz="3400" b="1" dirty="0">
                <a:solidFill>
                  <a:srgbClr val="C00000"/>
                </a:solidFill>
                <a:latin typeface="Times New Roman" panose="02020603050405020304" pitchFamily="18" charset="0"/>
                <a:cs typeface="Times New Roman" panose="02020603050405020304" pitchFamily="18" charset="0"/>
              </a:rPr>
              <a:t>u.</a:t>
            </a:r>
            <a:endParaRPr lang="en-US" altLang="en-US" sz="3400" b="1"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08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p:nvPr/>
        </p:nvSpPr>
        <p:spPr>
          <a:xfrm>
            <a:off x="152400" y="2057400"/>
            <a:ext cx="8839200"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solidFill>
                  <a:srgbClr val="3333CC"/>
                </a:solidFill>
                <a:latin typeface="Times New Roman" panose="02020603050405020304" pitchFamily="18" charset="0"/>
                <a:cs typeface="Times New Roman" panose="02020603050405020304" pitchFamily="18" charset="0"/>
              </a:rPr>
              <a:t>Nhóm 1: Tìm hiểu quá trình hình </a:t>
            </a:r>
            <a:r>
              <a:rPr lang="en-US" altLang="en-US" sz="3600" b="1" dirty="0" err="1">
                <a:solidFill>
                  <a:srgbClr val="3333CC"/>
                </a:solidFill>
                <a:latin typeface="Times New Roman" panose="02020603050405020304" pitchFamily="18" charset="0"/>
                <a:cs typeface="Times New Roman" panose="02020603050405020304" pitchFamily="18" charset="0"/>
              </a:rPr>
              <a:t>th</a:t>
            </a:r>
            <a:r>
              <a:rPr lang="en-US" altLang="en-US" sz="3600" b="1" dirty="0" err="1">
                <a:solidFill>
                  <a:srgbClr val="3333CC"/>
                </a:solidFill>
                <a:latin typeface="Times New Roman" panose="02020603050405020304" pitchFamily="18" charset="0"/>
                <a:ea typeface="Times New Roman" panose="02020603050405020304" pitchFamily="18" charset="0"/>
              </a:rPr>
              <a:t>à</a:t>
            </a:r>
            <a:r>
              <a:rPr lang="en-US" altLang="en-US" sz="3600" b="1" dirty="0" err="1">
                <a:solidFill>
                  <a:srgbClr val="3333CC"/>
                </a:solidFill>
                <a:latin typeface="Times New Roman" panose="02020603050405020304" pitchFamily="18" charset="0"/>
                <a:cs typeface="Times New Roman" panose="02020603050405020304" pitchFamily="18" charset="0"/>
              </a:rPr>
              <a:t>nh</a:t>
            </a:r>
            <a:r>
              <a:rPr lang="en-US" altLang="en-US" sz="3600" b="1" dirty="0">
                <a:solidFill>
                  <a:srgbClr val="3333CC"/>
                </a:solidFill>
                <a:latin typeface="Times New Roman" panose="02020603050405020304" pitchFamily="18" charset="0"/>
                <a:cs typeface="Times New Roman" panose="02020603050405020304" pitchFamily="18" charset="0"/>
              </a:rPr>
              <a:t> </a:t>
            </a:r>
            <a:r>
              <a:rPr lang="en-US" altLang="en-US" sz="3600" b="1" dirty="0" err="1">
                <a:solidFill>
                  <a:srgbClr val="3333CC"/>
                </a:solidFill>
                <a:latin typeface="Times New Roman" panose="02020603050405020304" pitchFamily="18" charset="0"/>
                <a:cs typeface="Times New Roman" panose="02020603050405020304" pitchFamily="18" charset="0"/>
              </a:rPr>
              <a:t>nước</a:t>
            </a:r>
            <a:r>
              <a:rPr lang="en-US" altLang="en-US" sz="3600" b="1" dirty="0">
                <a:solidFill>
                  <a:srgbClr val="3333CC"/>
                </a:solidFill>
                <a:latin typeface="Times New Roman" panose="02020603050405020304" pitchFamily="18" charset="0"/>
                <a:cs typeface="Times New Roman" panose="02020603050405020304" pitchFamily="18" charset="0"/>
              </a:rPr>
              <a:t> CH Nam Phi.</a:t>
            </a:r>
            <a:endParaRPr lang="en-US" altLang="en-US" sz="3400" b="1" dirty="0">
              <a:solidFill>
                <a:srgbClr val="3333CC"/>
              </a:solidFill>
              <a:latin typeface="Times New Roman" panose="02020603050405020304" pitchFamily="18" charset="0"/>
              <a:ea typeface="Times New Roman" panose="02020603050405020304" pitchFamily="18" charset="0"/>
            </a:endParaRPr>
          </a:p>
        </p:txBody>
      </p:sp>
      <p:sp>
        <p:nvSpPr>
          <p:cNvPr id="8" name="Text Box 10"/>
          <p:cNvSpPr txBox="1"/>
          <p:nvPr/>
        </p:nvSpPr>
        <p:spPr>
          <a:xfrm>
            <a:off x="152400" y="3124200"/>
            <a:ext cx="8839200"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solidFill>
                  <a:srgbClr val="3333CC"/>
                </a:solidFill>
                <a:latin typeface="Times New Roman" panose="02020603050405020304" pitchFamily="18" charset="0"/>
                <a:cs typeface="Times New Roman" panose="02020603050405020304" pitchFamily="18" charset="0"/>
              </a:rPr>
              <a:t>Nhóm 2: Tìm hiểu Chế độ A-pác-thai.</a:t>
            </a:r>
            <a:endParaRPr lang="en-US" altLang="en-US" sz="3400" b="1" dirty="0">
              <a:solidFill>
                <a:srgbClr val="3333CC"/>
              </a:solidFill>
              <a:latin typeface="Times New Roman" panose="02020603050405020304" pitchFamily="18" charset="0"/>
              <a:ea typeface="Times New Roman" panose="02020603050405020304" pitchFamily="18" charset="0"/>
            </a:endParaRPr>
          </a:p>
        </p:txBody>
      </p:sp>
      <p:sp>
        <p:nvSpPr>
          <p:cNvPr id="9" name="Text Box 10"/>
          <p:cNvSpPr txBox="1"/>
          <p:nvPr/>
        </p:nvSpPr>
        <p:spPr>
          <a:xfrm>
            <a:off x="152400" y="3657600"/>
            <a:ext cx="8839200"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err="1">
                <a:solidFill>
                  <a:srgbClr val="3333CC"/>
                </a:solidFill>
                <a:latin typeface="Times New Roman" panose="02020603050405020304" pitchFamily="18" charset="0"/>
                <a:cs typeface="Times New Roman" panose="02020603050405020304" pitchFamily="18" charset="0"/>
              </a:rPr>
              <a:t>Nhóm</a:t>
            </a:r>
            <a:r>
              <a:rPr lang="en-US" altLang="en-US" sz="3600" b="1" dirty="0">
                <a:solidFill>
                  <a:srgbClr val="3333CC"/>
                </a:solidFill>
                <a:latin typeface="Times New Roman" panose="02020603050405020304" pitchFamily="18" charset="0"/>
                <a:cs typeface="Times New Roman" panose="02020603050405020304" pitchFamily="18" charset="0"/>
              </a:rPr>
              <a:t> 3: Tìm hiểu tiểu </a:t>
            </a:r>
            <a:r>
              <a:rPr lang="en-US" altLang="en-US" sz="3600" b="1" dirty="0" err="1">
                <a:solidFill>
                  <a:srgbClr val="3333CC"/>
                </a:solidFill>
                <a:latin typeface="Times New Roman" panose="02020603050405020304" pitchFamily="18" charset="0"/>
                <a:cs typeface="Times New Roman" panose="02020603050405020304" pitchFamily="18" charset="0"/>
              </a:rPr>
              <a:t>sử</a:t>
            </a:r>
            <a:r>
              <a:rPr lang="en-US" altLang="en-US" sz="3600" b="1" dirty="0">
                <a:solidFill>
                  <a:srgbClr val="3333CC"/>
                </a:solidFill>
                <a:latin typeface="Times New Roman" panose="02020603050405020304" pitchFamily="18" charset="0"/>
                <a:cs typeface="Times New Roman" panose="02020603050405020304" pitchFamily="18" charset="0"/>
              </a:rPr>
              <a:t>   </a:t>
            </a:r>
            <a:r>
              <a:rPr lang="en-US" altLang="en-US" sz="3600" b="1" dirty="0" err="1">
                <a:solidFill>
                  <a:srgbClr val="3333CC"/>
                </a:solidFill>
                <a:latin typeface="Times New Roman" panose="02020603050405020304" pitchFamily="18" charset="0"/>
                <a:cs typeface="Times New Roman" panose="02020603050405020304" pitchFamily="18" charset="0"/>
              </a:rPr>
              <a:t>Nen-xơn</a:t>
            </a:r>
            <a:r>
              <a:rPr lang="en-US" altLang="en-US" sz="3600" b="1" dirty="0">
                <a:solidFill>
                  <a:srgbClr val="3333CC"/>
                </a:solidFill>
                <a:latin typeface="Times New Roman" panose="02020603050405020304" pitchFamily="18" charset="0"/>
                <a:cs typeface="Times New Roman" panose="02020603050405020304" pitchFamily="18" charset="0"/>
              </a:rPr>
              <a:t> Man-đê-la.</a:t>
            </a:r>
            <a:endParaRPr lang="en-US" altLang="en-US" sz="3400" b="1" dirty="0">
              <a:solidFill>
                <a:srgbClr val="3333CC"/>
              </a:solidFill>
              <a:latin typeface="Times New Roman" panose="02020603050405020304" pitchFamily="18" charset="0"/>
              <a:ea typeface="Times New Roman" panose="02020603050405020304" pitchFamily="18" charset="0"/>
            </a:endParaRPr>
          </a:p>
        </p:txBody>
      </p:sp>
      <p:pic>
        <p:nvPicPr>
          <p:cNvPr id="7" name="Picture 10" descr="Digit 18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8393"/>
            <a:ext cx="3048000" cy="167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00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250px-Charles_Bell_-_Jan_van_Riebeeck_se_aankoms_aan_die_Kaap">
            <a:hlinkClick r:id="rId2"/>
          </p:cNvPr>
          <p:cNvPicPr>
            <a:picLocks noGrp="1" noChangeAspect="1"/>
          </p:cNvPicPr>
          <p:nvPr>
            <p:ph type="ctrTitle"/>
          </p:nvPr>
        </p:nvPicPr>
        <p:blipFill>
          <a:blip r:embed="rId3"/>
          <a:srcRect/>
          <a:stretch>
            <a:fillRect/>
          </a:stretch>
        </p:blipFill>
        <p:spPr>
          <a:xfrm>
            <a:off x="533400" y="838200"/>
            <a:ext cx="4303123" cy="4495800"/>
          </a:xfrm>
          <a:ln/>
        </p:spPr>
      </p:pic>
      <p:sp>
        <p:nvSpPr>
          <p:cNvPr id="24579" name="Text Box 4"/>
          <p:cNvSpPr txBox="1"/>
          <p:nvPr/>
        </p:nvSpPr>
        <p:spPr>
          <a:xfrm>
            <a:off x="533400" y="5486400"/>
            <a:ext cx="4724400" cy="830997"/>
          </a:xfrm>
          <a:prstGeom prst="rect">
            <a:avLst/>
          </a:prstGeom>
          <a:solidFill>
            <a:srgbClr val="FFFF00"/>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00"/>
                </a:solidFill>
                <a:latin typeface="Times New Roman" panose="02020603050405020304" pitchFamily="18" charset="0"/>
                <a:cs typeface="Times New Roman" panose="02020603050405020304" pitchFamily="18" charset="0"/>
              </a:rPr>
              <a:t>Người châu Âu có mặt tại Nam Phi 1662. </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sp>
        <p:nvSpPr>
          <p:cNvPr id="4" name="Text Box 11"/>
          <p:cNvSpPr txBox="1"/>
          <p:nvPr/>
        </p:nvSpPr>
        <p:spPr>
          <a:xfrm>
            <a:off x="5410200" y="123825"/>
            <a:ext cx="3733800" cy="4524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b="1" dirty="0">
                <a:latin typeface="Times New Roman" panose="02020603050405020304" pitchFamily="18" charset="0"/>
              </a:rPr>
              <a:t>-1662, Hà Lan lập xứ thuộc địa Kếp.</a:t>
            </a:r>
          </a:p>
          <a:p>
            <a:pPr marL="0" lvl="0" indent="0" algn="just" eaLnBrk="1" hangingPunct="1">
              <a:spcBef>
                <a:spcPct val="0"/>
              </a:spcBef>
              <a:buNone/>
            </a:pPr>
            <a:endParaRPr lang="en-US" altLang="en-US" b="1" dirty="0">
              <a:latin typeface="Times New Roman" panose="02020603050405020304" pitchFamily="18" charset="0"/>
            </a:endParaRPr>
          </a:p>
          <a:p>
            <a:pPr marL="0" lvl="0" indent="0" algn="just" eaLnBrk="1" hangingPunct="1">
              <a:spcBef>
                <a:spcPct val="0"/>
              </a:spcBef>
              <a:buNone/>
            </a:pPr>
            <a:r>
              <a:rPr lang="en-US" altLang="en-US" b="1" dirty="0">
                <a:latin typeface="Times New Roman" panose="02020603050405020304" pitchFamily="18" charset="0"/>
              </a:rPr>
              <a:t>- TK XIX, Anh</a:t>
            </a:r>
          </a:p>
          <a:p>
            <a:pPr marL="0" lvl="0" indent="0" algn="just" eaLnBrk="1" hangingPunct="1">
              <a:spcBef>
                <a:spcPct val="0"/>
              </a:spcBef>
              <a:buNone/>
            </a:pPr>
            <a:r>
              <a:rPr lang="en-US" altLang="en-US" b="1" dirty="0">
                <a:latin typeface="Times New Roman" panose="02020603050405020304" pitchFamily="18" charset="0"/>
              </a:rPr>
              <a:t>chiếm Nam Phi.</a:t>
            </a:r>
          </a:p>
          <a:p>
            <a:pPr marL="0" lvl="0" indent="0" algn="just" eaLnBrk="1" hangingPunct="1">
              <a:spcBef>
                <a:spcPct val="0"/>
              </a:spcBef>
              <a:buNone/>
            </a:pPr>
            <a:endParaRPr lang="en-US" altLang="en-US" b="1" dirty="0">
              <a:latin typeface="Times New Roman" panose="02020603050405020304" pitchFamily="18" charset="0"/>
            </a:endParaRPr>
          </a:p>
          <a:p>
            <a:pPr marL="0" lvl="0" indent="0" algn="just" eaLnBrk="1" hangingPunct="1">
              <a:spcBef>
                <a:spcPct val="0"/>
              </a:spcBef>
              <a:buNone/>
            </a:pPr>
            <a:r>
              <a:rPr lang="en-US" altLang="en-US" b="1" dirty="0">
                <a:latin typeface="Times New Roman" panose="02020603050405020304" pitchFamily="18" charset="0"/>
              </a:rPr>
              <a:t>- 1961: nước Cộng</a:t>
            </a:r>
          </a:p>
          <a:p>
            <a:pPr marL="0" lvl="0" indent="0" algn="just" eaLnBrk="1" hangingPunct="1">
              <a:spcBef>
                <a:spcPct val="0"/>
              </a:spcBef>
              <a:buNone/>
            </a:pPr>
            <a:r>
              <a:rPr lang="en-US" altLang="en-US" b="1" dirty="0">
                <a:latin typeface="Times New Roman" panose="02020603050405020304" pitchFamily="18" charset="0"/>
              </a:rPr>
              <a:t>hòa Nam Phi ra</a:t>
            </a:r>
          </a:p>
          <a:p>
            <a:pPr marL="0" lvl="0" indent="0" algn="just" eaLnBrk="1" hangingPunct="1">
              <a:spcBef>
                <a:spcPct val="0"/>
              </a:spcBef>
              <a:buNone/>
            </a:pPr>
            <a:r>
              <a:rPr lang="en-US" altLang="en-US" b="1" dirty="0">
                <a:latin typeface="Times New Roman" panose="02020603050405020304" pitchFamily="18" charset="0"/>
              </a:rPr>
              <a:t>đời.</a:t>
            </a:r>
          </a:p>
        </p:txBody>
      </p:sp>
      <p:sp>
        <p:nvSpPr>
          <p:cNvPr id="3" name="Rectangle 2"/>
          <p:cNvSpPr/>
          <p:nvPr/>
        </p:nvSpPr>
        <p:spPr>
          <a:xfrm>
            <a:off x="3048000" y="123825"/>
            <a:ext cx="2004259" cy="523220"/>
          </a:xfrm>
          <a:prstGeom prst="rect">
            <a:avLst/>
          </a:prstGeom>
        </p:spPr>
        <p:txBody>
          <a:bodyPr wrap="square">
            <a:spAutoFit/>
          </a:bodyPr>
          <a:lstStyle/>
          <a:p>
            <a:r>
              <a:rPr lang="en-US" altLang="en-US" sz="2800" b="1" dirty="0" err="1">
                <a:solidFill>
                  <a:srgbClr val="3333CC"/>
                </a:solidFill>
                <a:latin typeface="Times New Roman" panose="02020603050405020304" pitchFamily="18" charset="0"/>
                <a:cs typeface="Times New Roman" panose="02020603050405020304" pitchFamily="18" charset="0"/>
              </a:rPr>
              <a:t>Nhóm</a:t>
            </a:r>
            <a:r>
              <a:rPr lang="en-US" altLang="en-US" sz="2800" b="1" dirty="0">
                <a:solidFill>
                  <a:srgbClr val="3333CC"/>
                </a:solidFill>
                <a:latin typeface="Times New Roman" panose="02020603050405020304" pitchFamily="18" charset="0"/>
                <a:cs typeface="Times New Roman" panose="02020603050405020304" pitchFamily="18" charset="0"/>
              </a:rPr>
              <a:t> 1</a:t>
            </a:r>
            <a:endParaRPr lang="en-US" sz="2800" dirty="0"/>
          </a:p>
        </p:txBody>
      </p:sp>
    </p:spTree>
    <p:extLst>
      <p:ext uri="{BB962C8B-B14F-4D97-AF65-F5344CB8AC3E}">
        <p14:creationId xmlns:p14="http://schemas.microsoft.com/office/powerpoint/2010/main" val="3592829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type="title"/>
          </p:nvPr>
        </p:nvSpPr>
        <p:spPr>
          <a:xfrm>
            <a:off x="166688" y="152400"/>
            <a:ext cx="8977312" cy="1093788"/>
          </a:xfrm>
          <a:ln/>
        </p:spPr>
        <p:txBody>
          <a:bodyPr vert="horz" wrap="square" lIns="91440" tIns="45720" rIns="91440" bIns="45720" anchor="ctr" anchorCtr="0">
            <a:normAutofit fontScale="90000"/>
          </a:bodyPr>
          <a:lstStyle/>
          <a:p>
            <a:br>
              <a:rPr lang="en-US" altLang="en-US" dirty="0"/>
            </a:br>
            <a:r>
              <a:rPr lang="en-US" altLang="en-US" sz="2400" b="1" dirty="0" err="1">
                <a:solidFill>
                  <a:srgbClr val="3333CC"/>
                </a:solidFill>
                <a:latin typeface="Times New Roman" panose="02020603050405020304" pitchFamily="18" charset="0"/>
                <a:cs typeface="Times New Roman" panose="02020603050405020304" pitchFamily="18" charset="0"/>
              </a:rPr>
              <a:t>Nhóm</a:t>
            </a:r>
            <a:r>
              <a:rPr lang="en-US" altLang="en-US" sz="2400" b="1" dirty="0">
                <a:solidFill>
                  <a:srgbClr val="3333CC"/>
                </a:solidFill>
                <a:latin typeface="Times New Roman" panose="02020603050405020304" pitchFamily="18" charset="0"/>
                <a:cs typeface="Times New Roman" panose="02020603050405020304" pitchFamily="18" charset="0"/>
              </a:rPr>
              <a:t> 2 </a:t>
            </a:r>
            <a:r>
              <a:rPr lang="en-US" altLang="en-US" sz="2400" b="1" dirty="0">
                <a:latin typeface="Times New Roman" panose="02020603050405020304" pitchFamily="18" charset="0"/>
                <a:cs typeface="Times New Roman" panose="02020603050405020304" pitchFamily="18" charset="0"/>
              </a:rPr>
              <a:t>:  Hơn 3 thế kỉ, chế phân biệt chủng tộc (A-pac-thai) đã thống trị cực kì t</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 bạo đối với người da đen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da m</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u</a:t>
            </a:r>
            <a:br>
              <a:rPr lang="en-US" altLang="en-US" b="1" dirty="0"/>
            </a:br>
            <a:endParaRPr lang="en-US" altLang="en-US" b="1" dirty="0"/>
          </a:p>
        </p:txBody>
      </p:sp>
      <p:pic>
        <p:nvPicPr>
          <p:cNvPr id="72706" name="Picture 2"/>
          <p:cNvPicPr>
            <a:picLocks noGrp="1" noChangeAspect="1"/>
          </p:cNvPicPr>
          <p:nvPr>
            <p:ph idx="1"/>
          </p:nvPr>
        </p:nvPicPr>
        <p:blipFill>
          <a:blip r:embed="rId2"/>
          <a:srcRect/>
          <a:stretch>
            <a:fillRect/>
          </a:stretch>
        </p:blipFill>
        <p:spPr>
          <a:xfrm>
            <a:off x="76200" y="1219200"/>
            <a:ext cx="4038600" cy="2743200"/>
          </a:xfrm>
          <a:ln/>
        </p:spPr>
      </p:pic>
      <p:pic>
        <p:nvPicPr>
          <p:cNvPr id="72707" name="Picture 3"/>
          <p:cNvPicPr>
            <a:picLocks noChangeAspect="1"/>
          </p:cNvPicPr>
          <p:nvPr/>
        </p:nvPicPr>
        <p:blipFill>
          <a:blip r:embed="rId3"/>
          <a:stretch>
            <a:fillRect/>
          </a:stretch>
        </p:blipFill>
        <p:spPr>
          <a:xfrm>
            <a:off x="4214813" y="1219200"/>
            <a:ext cx="4700587" cy="2819400"/>
          </a:xfrm>
          <a:prstGeom prst="rect">
            <a:avLst/>
          </a:prstGeom>
          <a:noFill/>
          <a:ln w="9525">
            <a:noFill/>
          </a:ln>
        </p:spPr>
      </p:pic>
      <p:pic>
        <p:nvPicPr>
          <p:cNvPr id="72708" name="Picture 4"/>
          <p:cNvPicPr>
            <a:picLocks noChangeAspect="1"/>
          </p:cNvPicPr>
          <p:nvPr/>
        </p:nvPicPr>
        <p:blipFill>
          <a:blip r:embed="rId4"/>
          <a:stretch>
            <a:fillRect/>
          </a:stretch>
        </p:blipFill>
        <p:spPr>
          <a:xfrm>
            <a:off x="166688" y="4038600"/>
            <a:ext cx="3262312" cy="2743200"/>
          </a:xfrm>
          <a:prstGeom prst="rect">
            <a:avLst/>
          </a:prstGeom>
          <a:noFill/>
          <a:ln w="9525">
            <a:noFill/>
          </a:ln>
        </p:spPr>
      </p:pic>
      <p:pic>
        <p:nvPicPr>
          <p:cNvPr id="72709" name="Picture 5"/>
          <p:cNvPicPr>
            <a:picLocks noChangeAspect="1"/>
          </p:cNvPicPr>
          <p:nvPr/>
        </p:nvPicPr>
        <p:blipFill>
          <a:blip r:embed="rId5"/>
          <a:stretch>
            <a:fillRect/>
          </a:stretch>
        </p:blipFill>
        <p:spPr>
          <a:xfrm>
            <a:off x="3581400" y="4060825"/>
            <a:ext cx="2635250" cy="2720975"/>
          </a:xfrm>
          <a:prstGeom prst="rect">
            <a:avLst/>
          </a:prstGeom>
          <a:noFill/>
          <a:ln w="9525">
            <a:noFill/>
          </a:ln>
        </p:spPr>
      </p:pic>
      <p:pic>
        <p:nvPicPr>
          <p:cNvPr id="72710" name="Picture 6"/>
          <p:cNvPicPr>
            <a:picLocks noChangeAspect="1"/>
          </p:cNvPicPr>
          <p:nvPr/>
        </p:nvPicPr>
        <p:blipFill>
          <a:blip r:embed="rId6"/>
          <a:stretch>
            <a:fillRect/>
          </a:stretch>
        </p:blipFill>
        <p:spPr>
          <a:xfrm>
            <a:off x="6477000" y="4191000"/>
            <a:ext cx="2438400" cy="2438400"/>
          </a:xfrm>
          <a:prstGeom prst="rect">
            <a:avLst/>
          </a:prstGeom>
          <a:noFill/>
          <a:ln w="9525">
            <a:noFill/>
          </a:ln>
        </p:spPr>
      </p:pic>
    </p:spTree>
    <p:extLst>
      <p:ext uri="{BB962C8B-B14F-4D97-AF65-F5344CB8AC3E}">
        <p14:creationId xmlns:p14="http://schemas.microsoft.com/office/powerpoint/2010/main" val="214253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2706"/>
                                        </p:tgtEl>
                                        <p:attrNameLst>
                                          <p:attrName>style.visibility</p:attrName>
                                        </p:attrNameLst>
                                      </p:cBhvr>
                                      <p:to>
                                        <p:strVal val="visible"/>
                                      </p:to>
                                    </p:set>
                                    <p:animEffect transition="in" filter="barn(inVertical)">
                                      <p:cBhvr>
                                        <p:cTn id="14" dur="500"/>
                                        <p:tgtEl>
                                          <p:spTgt spid="72706"/>
                                        </p:tgtEl>
                                      </p:cBhvr>
                                    </p:animEffect>
                                  </p:childTnLst>
                                </p:cTn>
                              </p:par>
                              <p:par>
                                <p:cTn id="15" presetID="16" presetClass="entr" presetSubtype="21" fill="hold" nodeType="withEffect">
                                  <p:stCondLst>
                                    <p:cond delay="0"/>
                                  </p:stCondLst>
                                  <p:childTnLst>
                                    <p:set>
                                      <p:cBhvr>
                                        <p:cTn id="16" dur="1" fill="hold">
                                          <p:stCondLst>
                                            <p:cond delay="0"/>
                                          </p:stCondLst>
                                        </p:cTn>
                                        <p:tgtEl>
                                          <p:spTgt spid="72707"/>
                                        </p:tgtEl>
                                        <p:attrNameLst>
                                          <p:attrName>style.visibility</p:attrName>
                                        </p:attrNameLst>
                                      </p:cBhvr>
                                      <p:to>
                                        <p:strVal val="visible"/>
                                      </p:to>
                                    </p:set>
                                    <p:animEffect transition="in" filter="barn(inVertical)">
                                      <p:cBhvr>
                                        <p:cTn id="17" dur="500"/>
                                        <p:tgtEl>
                                          <p:spTgt spid="7270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2709"/>
                                        </p:tgtEl>
                                        <p:attrNameLst>
                                          <p:attrName>style.visibility</p:attrName>
                                        </p:attrNameLst>
                                      </p:cBhvr>
                                      <p:to>
                                        <p:strVal val="visible"/>
                                      </p:to>
                                    </p:set>
                                    <p:anim calcmode="lin" valueType="num">
                                      <p:cBhvr>
                                        <p:cTn id="22" dur="500" fill="hold"/>
                                        <p:tgtEl>
                                          <p:spTgt spid="72709"/>
                                        </p:tgtEl>
                                        <p:attrNameLst>
                                          <p:attrName>ppt_w</p:attrName>
                                        </p:attrNameLst>
                                      </p:cBhvr>
                                      <p:tavLst>
                                        <p:tav tm="0">
                                          <p:val>
                                            <p:fltVal val="0"/>
                                          </p:val>
                                        </p:tav>
                                        <p:tav tm="100000">
                                          <p:val>
                                            <p:strVal val="#ppt_w"/>
                                          </p:val>
                                        </p:tav>
                                      </p:tavLst>
                                    </p:anim>
                                    <p:anim calcmode="lin" valueType="num">
                                      <p:cBhvr>
                                        <p:cTn id="23" dur="500" fill="hold"/>
                                        <p:tgtEl>
                                          <p:spTgt spid="72709"/>
                                        </p:tgtEl>
                                        <p:attrNameLst>
                                          <p:attrName>ppt_h</p:attrName>
                                        </p:attrNameLst>
                                      </p:cBhvr>
                                      <p:tavLst>
                                        <p:tav tm="0">
                                          <p:val>
                                            <p:fltVal val="0"/>
                                          </p:val>
                                        </p:tav>
                                        <p:tav tm="100000">
                                          <p:val>
                                            <p:strVal val="#ppt_h"/>
                                          </p:val>
                                        </p:tav>
                                      </p:tavLst>
                                    </p:anim>
                                    <p:animEffect transition="in" filter="fade">
                                      <p:cBhvr>
                                        <p:cTn id="24" dur="500"/>
                                        <p:tgtEl>
                                          <p:spTgt spid="7270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2708"/>
                                        </p:tgtEl>
                                        <p:attrNameLst>
                                          <p:attrName>style.visibility</p:attrName>
                                        </p:attrNameLst>
                                      </p:cBhvr>
                                      <p:to>
                                        <p:strVal val="visible"/>
                                      </p:to>
                                    </p:set>
                                    <p:anim calcmode="lin" valueType="num">
                                      <p:cBhvr>
                                        <p:cTn id="29" dur="500" fill="hold"/>
                                        <p:tgtEl>
                                          <p:spTgt spid="72708"/>
                                        </p:tgtEl>
                                        <p:attrNameLst>
                                          <p:attrName>ppt_w</p:attrName>
                                        </p:attrNameLst>
                                      </p:cBhvr>
                                      <p:tavLst>
                                        <p:tav tm="0">
                                          <p:val>
                                            <p:fltVal val="0"/>
                                          </p:val>
                                        </p:tav>
                                        <p:tav tm="100000">
                                          <p:val>
                                            <p:strVal val="#ppt_w"/>
                                          </p:val>
                                        </p:tav>
                                      </p:tavLst>
                                    </p:anim>
                                    <p:anim calcmode="lin" valueType="num">
                                      <p:cBhvr>
                                        <p:cTn id="30" dur="500" fill="hold"/>
                                        <p:tgtEl>
                                          <p:spTgt spid="72708"/>
                                        </p:tgtEl>
                                        <p:attrNameLst>
                                          <p:attrName>ppt_h</p:attrName>
                                        </p:attrNameLst>
                                      </p:cBhvr>
                                      <p:tavLst>
                                        <p:tav tm="0">
                                          <p:val>
                                            <p:fltVal val="0"/>
                                          </p:val>
                                        </p:tav>
                                        <p:tav tm="100000">
                                          <p:val>
                                            <p:strVal val="#ppt_h"/>
                                          </p:val>
                                        </p:tav>
                                      </p:tavLst>
                                    </p:anim>
                                    <p:animEffect transition="in" filter="fade">
                                      <p:cBhvr>
                                        <p:cTn id="31" dur="500"/>
                                        <p:tgtEl>
                                          <p:spTgt spid="7270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2710"/>
                                        </p:tgtEl>
                                        <p:attrNameLst>
                                          <p:attrName>style.visibility</p:attrName>
                                        </p:attrNameLst>
                                      </p:cBhvr>
                                      <p:to>
                                        <p:strVal val="visible"/>
                                      </p:to>
                                    </p:set>
                                    <p:anim calcmode="lin" valueType="num">
                                      <p:cBhvr>
                                        <p:cTn id="36" dur="500" fill="hold"/>
                                        <p:tgtEl>
                                          <p:spTgt spid="72710"/>
                                        </p:tgtEl>
                                        <p:attrNameLst>
                                          <p:attrName>ppt_w</p:attrName>
                                        </p:attrNameLst>
                                      </p:cBhvr>
                                      <p:tavLst>
                                        <p:tav tm="0">
                                          <p:val>
                                            <p:fltVal val="0"/>
                                          </p:val>
                                        </p:tav>
                                        <p:tav tm="100000">
                                          <p:val>
                                            <p:strVal val="#ppt_w"/>
                                          </p:val>
                                        </p:tav>
                                      </p:tavLst>
                                    </p:anim>
                                    <p:anim calcmode="lin" valueType="num">
                                      <p:cBhvr>
                                        <p:cTn id="37" dur="500" fill="hold"/>
                                        <p:tgtEl>
                                          <p:spTgt spid="72710"/>
                                        </p:tgtEl>
                                        <p:attrNameLst>
                                          <p:attrName>ppt_h</p:attrName>
                                        </p:attrNameLst>
                                      </p:cBhvr>
                                      <p:tavLst>
                                        <p:tav tm="0">
                                          <p:val>
                                            <p:fltVal val="0"/>
                                          </p:val>
                                        </p:tav>
                                        <p:tav tm="100000">
                                          <p:val>
                                            <p:strVal val="#ppt_h"/>
                                          </p:val>
                                        </p:tav>
                                      </p:tavLst>
                                    </p:anim>
                                    <p:animEffect transition="in" filter="fade">
                                      <p:cBhvr>
                                        <p:cTn id="38"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Text Placeholder 97283"/>
          <p:cNvPicPr>
            <a:picLocks noGrp="1" noChangeAspect="1"/>
          </p:cNvPicPr>
          <p:nvPr>
            <p:ph type="body" idx="1"/>
          </p:nvPr>
        </p:nvPicPr>
        <p:blipFill>
          <a:blip r:embed="rId2"/>
          <a:srcRect/>
          <a:stretch>
            <a:fillRect/>
          </a:stretch>
        </p:blipFill>
        <p:spPr>
          <a:xfrm>
            <a:off x="161927" y="1600200"/>
            <a:ext cx="2733675" cy="3657600"/>
          </a:xfrm>
          <a:prstGeom prst="rect">
            <a:avLst/>
          </a:prstGeom>
          <a:noFill/>
          <a:ln>
            <a:solidFill>
              <a:srgbClr val="000000"/>
            </a:solidFill>
          </a:ln>
        </p:spPr>
      </p:pic>
      <p:graphicFrame>
        <p:nvGraphicFramePr>
          <p:cNvPr id="97325" name="Table 97324"/>
          <p:cNvGraphicFramePr>
            <a:graphicFrameLocks noGrp="1"/>
          </p:cNvGraphicFramePr>
          <p:nvPr>
            <p:extLst>
              <p:ext uri="{D42A27DB-BD31-4B8C-83A1-F6EECF244321}">
                <p14:modId xmlns:p14="http://schemas.microsoft.com/office/powerpoint/2010/main" val="4284793532"/>
              </p:ext>
            </p:extLst>
          </p:nvPr>
        </p:nvGraphicFramePr>
        <p:xfrm>
          <a:off x="2819400" y="1328738"/>
          <a:ext cx="6019799" cy="5300663"/>
        </p:xfrm>
        <a:graphic>
          <a:graphicData uri="http://schemas.openxmlformats.org/drawingml/2006/table">
            <a:tbl>
              <a:tblPr/>
              <a:tblGrid>
                <a:gridCol w="1524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2057399">
                  <a:extLst>
                    <a:ext uri="{9D8B030D-6E8A-4147-A177-3AD203B41FA5}">
                      <a16:colId xmlns:a16="http://schemas.microsoft.com/office/drawing/2014/main" val="20003"/>
                    </a:ext>
                  </a:extLst>
                </a:gridCol>
              </a:tblGrid>
              <a:tr h="576263">
                <a:tc>
                  <a:txBody>
                    <a:bodyPr/>
                    <a:lstStyle>
                      <a:lvl1pPr>
                        <a:defRPr sz="2800"/>
                      </a:lvl1pPr>
                      <a:lvl2pPr>
                        <a:defRPr sz="2400"/>
                      </a:lvl2pPr>
                      <a:lvl3pPr>
                        <a:defRPr sz="2000"/>
                      </a:lvl3pPr>
                      <a:lvl4pPr>
                        <a:defRPr sz="1800"/>
                      </a:lvl4pPr>
                      <a:lvl5pPr>
                        <a:defRPr sz="1800"/>
                      </a:lvl5pPr>
                    </a:lstStyle>
                    <a:p>
                      <a:pPr algn="ctr">
                        <a:buNone/>
                      </a:pPr>
                      <a:r>
                        <a:rPr lang="en-US" altLang="en-US" sz="2000" b="1">
                          <a:solidFill>
                            <a:srgbClr val="0000FF"/>
                          </a:solidFill>
                          <a:latin typeface="Times New Roman" panose="02020603050405020304" pitchFamily="18" charset="0"/>
                          <a:cs typeface="Times New Roman" panose="02020603050405020304" pitchFamily="18" charset="0"/>
                        </a:rPr>
                        <a:t>Đế</a:t>
                      </a:r>
                      <a:r>
                        <a:rPr lang="en-US" altLang="en-US" sz="2000" b="1" baseline="0">
                          <a:solidFill>
                            <a:srgbClr val="0000FF"/>
                          </a:solidFill>
                          <a:latin typeface="Times New Roman" panose="02020603050405020304" pitchFamily="18" charset="0"/>
                          <a:cs typeface="Times New Roman" panose="02020603050405020304" pitchFamily="18" charset="0"/>
                        </a:rPr>
                        <a:t> quốc</a:t>
                      </a:r>
                      <a:endParaRPr lang="en-US" altLang="en-US" sz="2000" b="1" dirty="0">
                        <a:solidFill>
                          <a:srgbClr val="0000FF"/>
                        </a:solidFill>
                        <a:latin typeface="Times New Roman" panose="02020603050405020304" pitchFamily="18" charset="0"/>
                        <a:cs typeface="Times New Roman" panose="02020603050405020304" pitchFamily="18" charset="0"/>
                      </a:endParaRPr>
                    </a:p>
                  </a:txBody>
                  <a:tcPr anchor="ctr">
                    <a:lnL w="12700" cap="sq">
                      <a:solidFill>
                        <a:srgbClr val="0000FF"/>
                      </a:solidFill>
                    </a:lnL>
                    <a:lnR w="12700">
                      <a:solidFill>
                        <a:srgbClr val="0000FF"/>
                      </a:solidFill>
                    </a:lnR>
                    <a:lnT w="12700" cap="sq">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rgbClr val="0000FF"/>
                          </a:solidFill>
                          <a:latin typeface="Times New Roman" panose="02020603050405020304" pitchFamily="18" charset="0"/>
                          <a:cs typeface="Times New Roman" panose="02020603050405020304" pitchFamily="18" charset="0"/>
                        </a:rPr>
                        <a:t>Diện</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tích</a:t>
                      </a:r>
                      <a:endParaRPr lang="en-US" altLang="en-US" sz="2000" b="1" dirty="0">
                        <a:solidFill>
                          <a:srgbClr val="0000FF"/>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a:solidFill>
                        <a:srgbClr val="0000FF"/>
                      </a:solidFill>
                    </a:lnR>
                    <a:lnT w="12700" cap="sq">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rgbClr val="0000FF"/>
                          </a:solidFill>
                          <a:latin typeface="Times New Roman" panose="02020603050405020304" pitchFamily="18" charset="0"/>
                          <a:cs typeface="Times New Roman" panose="02020603050405020304" pitchFamily="18" charset="0"/>
                        </a:rPr>
                        <a:t>Dân</a:t>
                      </a:r>
                      <a:r>
                        <a:rPr lang="en-US" altLang="en-US" sz="2000" b="1" baseline="0" dirty="0">
                          <a:solidFill>
                            <a:srgbClr val="0000FF"/>
                          </a:solidFill>
                          <a:latin typeface="Times New Roman" panose="02020603050405020304" pitchFamily="18" charset="0"/>
                          <a:cs typeface="Times New Roman" panose="02020603050405020304" pitchFamily="18" charset="0"/>
                        </a:rPr>
                        <a:t> </a:t>
                      </a:r>
                      <a:r>
                        <a:rPr lang="en-US" altLang="en-US" sz="2000" b="1" baseline="0" dirty="0" err="1">
                          <a:solidFill>
                            <a:srgbClr val="0000FF"/>
                          </a:solidFill>
                          <a:latin typeface="Times New Roman" panose="02020603050405020304" pitchFamily="18" charset="0"/>
                          <a:cs typeface="Times New Roman" panose="02020603050405020304" pitchFamily="18" charset="0"/>
                        </a:rPr>
                        <a:t>số</a:t>
                      </a:r>
                      <a:endParaRPr lang="en-US" altLang="en-US" sz="2000" b="1" dirty="0">
                        <a:solidFill>
                          <a:srgbClr val="0000FF"/>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a:solidFill>
                        <a:srgbClr val="0000FF"/>
                      </a:solidFill>
                    </a:lnR>
                    <a:lnT w="12700" cap="sq">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rgbClr val="0000FF"/>
                          </a:solidFill>
                          <a:latin typeface="Times New Roman" panose="02020603050405020304" pitchFamily="18" charset="0"/>
                          <a:cs typeface="Times New Roman" panose="02020603050405020304" pitchFamily="18" charset="0"/>
                        </a:rPr>
                        <a:t>Chú</a:t>
                      </a:r>
                      <a:r>
                        <a:rPr lang="en-US" altLang="en-US" sz="2000" b="1" baseline="0" dirty="0">
                          <a:solidFill>
                            <a:srgbClr val="0000FF"/>
                          </a:solidFill>
                          <a:latin typeface="Times New Roman" panose="02020603050405020304" pitchFamily="18" charset="0"/>
                          <a:cs typeface="Times New Roman" panose="02020603050405020304" pitchFamily="18" charset="0"/>
                        </a:rPr>
                        <a:t> </a:t>
                      </a:r>
                      <a:r>
                        <a:rPr lang="en-US" altLang="en-US" sz="2000" b="1" baseline="0" dirty="0" err="1">
                          <a:solidFill>
                            <a:srgbClr val="0000FF"/>
                          </a:solidFill>
                          <a:latin typeface="Times New Roman" panose="02020603050405020304" pitchFamily="18" charset="0"/>
                          <a:cs typeface="Times New Roman" panose="02020603050405020304" pitchFamily="18" charset="0"/>
                        </a:rPr>
                        <a:t>thích</a:t>
                      </a:r>
                      <a:endParaRPr lang="en-US" altLang="en-US" sz="2000" b="1" dirty="0">
                        <a:solidFill>
                          <a:srgbClr val="0000FF"/>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cap="sq">
                      <a:solidFill>
                        <a:srgbClr val="0000FF"/>
                      </a:solidFill>
                    </a:lnT>
                    <a:lnB w="12700">
                      <a:solidFill>
                        <a:srgbClr val="0000FF"/>
                      </a:solidFill>
                    </a:lnB>
                    <a:solidFill>
                      <a:srgbClr val="FFFFFF"/>
                    </a:solidFill>
                  </a:tcPr>
                </a:tc>
                <a:extLst>
                  <a:ext uri="{0D108BD9-81ED-4DB2-BD59-A6C34878D82A}">
                    <a16:rowId xmlns:a16="http://schemas.microsoft.com/office/drawing/2014/main" val="10000"/>
                  </a:ext>
                </a:extLst>
              </a:tr>
              <a:tr h="13106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chemeClr val="tx1"/>
                          </a:solidFill>
                          <a:latin typeface="Times New Roman" panose="02020603050405020304" pitchFamily="18" charset="0"/>
                          <a:cs typeface="Times New Roman" panose="02020603050405020304" pitchFamily="18" charset="0"/>
                        </a:rPr>
                        <a:t>Pháp</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42.1%</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32.3%</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chemeClr val="tx1"/>
                          </a:solidFill>
                          <a:latin typeface="Times New Roman" panose="02020603050405020304" pitchFamily="18" charset="0"/>
                          <a:cs typeface="Times New Roman" panose="02020603050405020304" pitchFamily="18" charset="0"/>
                        </a:rPr>
                        <a:t>Các</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baseline="0" dirty="0" err="1">
                          <a:solidFill>
                            <a:schemeClr val="tx1"/>
                          </a:solidFill>
                          <a:latin typeface="Times New Roman" panose="02020603050405020304" pitchFamily="18" charset="0"/>
                          <a:cs typeface="Times New Roman" panose="02020603050405020304" pitchFamily="18" charset="0"/>
                        </a:rPr>
                        <a:t>vùng</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Bắc</a:t>
                      </a:r>
                      <a:r>
                        <a:rPr lang="en-US" altLang="en-US" sz="2000" b="1" dirty="0">
                          <a:solidFill>
                            <a:schemeClr val="tx1"/>
                          </a:solidFill>
                          <a:latin typeface="Times New Roman" panose="02020603050405020304" pitchFamily="18" charset="0"/>
                          <a:cs typeface="Times New Roman" panose="02020603050405020304" pitchFamily="18" charset="0"/>
                        </a:rPr>
                        <a:t> Phi, Trung Phi, </a:t>
                      </a:r>
                      <a:r>
                        <a:rPr lang="en-US" altLang="en-US" sz="2000" b="1" dirty="0" err="1">
                          <a:solidFill>
                            <a:schemeClr val="tx1"/>
                          </a:solidFill>
                          <a:latin typeface="Times New Roman" panose="02020603050405020304" pitchFamily="18" charset="0"/>
                          <a:cs typeface="Times New Roman" panose="02020603050405020304" pitchFamily="18" charset="0"/>
                        </a:rPr>
                        <a:t>Châu</a:t>
                      </a:r>
                      <a:r>
                        <a:rPr lang="en-US" altLang="en-US" sz="2000" b="1" dirty="0">
                          <a:solidFill>
                            <a:schemeClr val="tx1"/>
                          </a:solidFill>
                          <a:latin typeface="Times New Roman" panose="02020603050405020304" pitchFamily="18" charset="0"/>
                          <a:cs typeface="Times New Roman" panose="02020603050405020304" pitchFamily="18" charset="0"/>
                        </a:rPr>
                        <a:t> Phi </a:t>
                      </a:r>
                      <a:r>
                        <a:rPr lang="en-US" altLang="en-US" sz="2000" b="1" dirty="0" err="1">
                          <a:solidFill>
                            <a:schemeClr val="tx1"/>
                          </a:solidFill>
                          <a:latin typeface="Times New Roman" panose="02020603050405020304" pitchFamily="18" charset="0"/>
                          <a:cs typeface="Times New Roman" panose="02020603050405020304" pitchFamily="18" charset="0"/>
                        </a:rPr>
                        <a:t>xích</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đạo</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val="10001"/>
                  </a:ext>
                </a:extLst>
              </a:tr>
              <a:tr h="13106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chemeClr val="tx1"/>
                          </a:solidFill>
                          <a:latin typeface="Times New Roman" panose="02020603050405020304" pitchFamily="18" charset="0"/>
                          <a:cs typeface="Times New Roman" panose="02020603050405020304" pitchFamily="18" charset="0"/>
                        </a:rPr>
                        <a:t>Anh</a:t>
                      </a: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37.7%</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49.4%</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chemeClr val="tx1"/>
                          </a:solidFill>
                          <a:latin typeface="Times New Roman" panose="02020603050405020304" pitchFamily="18" charset="0"/>
                          <a:cs typeface="Times New Roman" panose="02020603050405020304" pitchFamily="18" charset="0"/>
                        </a:rPr>
                        <a:t>Chiếm</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vùng</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baseline="0" dirty="0" err="1">
                          <a:solidFill>
                            <a:schemeClr val="tx1"/>
                          </a:solidFill>
                          <a:latin typeface="Times New Roman" panose="02020603050405020304" pitchFamily="18" charset="0"/>
                          <a:cs typeface="Times New Roman" panose="02020603050405020304" pitchFamily="18" charset="0"/>
                        </a:rPr>
                        <a:t>trù</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baseline="0" dirty="0" err="1">
                          <a:solidFill>
                            <a:schemeClr val="tx1"/>
                          </a:solidFill>
                          <a:latin typeface="Times New Roman" panose="02020603050405020304" pitchFamily="18" charset="0"/>
                          <a:cs typeface="Times New Roman" panose="02020603050405020304" pitchFamily="18" charset="0"/>
                        </a:rPr>
                        <a:t>phú</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baseline="0" dirty="0" err="1">
                          <a:solidFill>
                            <a:schemeClr val="tx1"/>
                          </a:solidFill>
                          <a:latin typeface="Times New Roman" panose="02020603050405020304" pitchFamily="18" charset="0"/>
                          <a:cs typeface="Times New Roman" panose="02020603050405020304" pitchFamily="18" charset="0"/>
                        </a:rPr>
                        <a:t>của</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Bắc</a:t>
                      </a:r>
                      <a:r>
                        <a:rPr lang="en-US" altLang="en-US" sz="2000" b="1" dirty="0">
                          <a:solidFill>
                            <a:schemeClr val="tx1"/>
                          </a:solidFill>
                          <a:latin typeface="Times New Roman" panose="02020603050405020304" pitchFamily="18" charset="0"/>
                          <a:cs typeface="Times New Roman" panose="02020603050405020304" pitchFamily="18" charset="0"/>
                        </a:rPr>
                        <a:t> Phi, Nam Phi, </a:t>
                      </a:r>
                      <a:r>
                        <a:rPr lang="en-US" altLang="en-US" sz="2000" b="1" dirty="0" err="1">
                          <a:solidFill>
                            <a:schemeClr val="tx1"/>
                          </a:solidFill>
                          <a:latin typeface="Times New Roman" panose="02020603050405020304" pitchFamily="18" charset="0"/>
                          <a:cs typeface="Times New Roman" panose="02020603050405020304" pitchFamily="18" charset="0"/>
                        </a:rPr>
                        <a:t>Tây</a:t>
                      </a:r>
                      <a:r>
                        <a:rPr lang="en-US" altLang="en-US" sz="2000" b="1" dirty="0">
                          <a:solidFill>
                            <a:schemeClr val="tx1"/>
                          </a:solidFill>
                          <a:latin typeface="Times New Roman" panose="02020603050405020304" pitchFamily="18" charset="0"/>
                          <a:cs typeface="Times New Roman" panose="02020603050405020304" pitchFamily="18" charset="0"/>
                        </a:rPr>
                        <a:t> Phi.</a:t>
                      </a: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val="10002"/>
                  </a:ext>
                </a:extLst>
              </a:tr>
              <a:tr h="7010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chemeClr val="tx1"/>
                          </a:solidFill>
                          <a:latin typeface="Times New Roman" panose="02020603050405020304" pitchFamily="18" charset="0"/>
                          <a:cs typeface="Times New Roman" panose="02020603050405020304" pitchFamily="18" charset="0"/>
                        </a:rPr>
                        <a:t>Bỉ</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9.1%</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10%</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chemeClr val="tx1"/>
                          </a:solidFill>
                          <a:latin typeface="Times New Roman" panose="02020603050405020304" pitchFamily="18" charset="0"/>
                          <a:cs typeface="Times New Roman" panose="02020603050405020304" pitchFamily="18" charset="0"/>
                        </a:rPr>
                        <a:t>Vùng</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baseline="0" dirty="0" err="1">
                          <a:solidFill>
                            <a:schemeClr val="tx1"/>
                          </a:solidFill>
                          <a:latin typeface="Times New Roman" panose="02020603050405020304" pitchFamily="18" charset="0"/>
                          <a:cs typeface="Times New Roman" panose="02020603050405020304" pitchFamily="18" charset="0"/>
                        </a:rPr>
                        <a:t>Trung</a:t>
                      </a:r>
                      <a:r>
                        <a:rPr lang="en-US" altLang="en-US" sz="2000" b="1" baseline="0" dirty="0">
                          <a:solidFill>
                            <a:schemeClr val="tx1"/>
                          </a:solidFill>
                          <a:latin typeface="Times New Roman" panose="02020603050405020304" pitchFamily="18" charset="0"/>
                          <a:cs typeface="Times New Roman" panose="02020603050405020304" pitchFamily="18" charset="0"/>
                        </a:rPr>
                        <a:t> Phi</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val="10003"/>
                  </a:ext>
                </a:extLst>
              </a:tr>
              <a:tr h="7010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chemeClr val="tx1"/>
                          </a:solidFill>
                          <a:latin typeface="Times New Roman" panose="02020603050405020304" pitchFamily="18" charset="0"/>
                          <a:cs typeface="Times New Roman" panose="02020603050405020304" pitchFamily="18" charset="0"/>
                        </a:rPr>
                        <a:t>Bồ</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Đào</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baseline="0" dirty="0" err="1">
                          <a:solidFill>
                            <a:schemeClr val="tx1"/>
                          </a:solidFill>
                          <a:latin typeface="Times New Roman" panose="02020603050405020304" pitchFamily="18" charset="0"/>
                          <a:cs typeface="Times New Roman" panose="02020603050405020304" pitchFamily="18" charset="0"/>
                        </a:rPr>
                        <a:t>Nha</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cap="sq">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7.9%</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6.6%</a:t>
                      </a:r>
                    </a:p>
                  </a:txBody>
                  <a:tcPr anchor="ctr">
                    <a:lnL w="12700">
                      <a:solidFill>
                        <a:srgbClr val="0000FF"/>
                      </a:solidFill>
                    </a:lnL>
                    <a:lnR w="12700">
                      <a:solidFill>
                        <a:srgbClr val="0000FF"/>
                      </a:solidFill>
                    </a:lnR>
                    <a:lnT w="12700">
                      <a:solidFill>
                        <a:srgbClr val="0000FF"/>
                      </a:solidFill>
                    </a:lnT>
                    <a:lnB w="12700">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chemeClr val="tx1"/>
                          </a:solidFill>
                          <a:latin typeface="Times New Roman" panose="02020603050405020304" pitchFamily="18" charset="0"/>
                          <a:cs typeface="Times New Roman" panose="02020603050405020304" pitchFamily="18" charset="0"/>
                        </a:rPr>
                        <a:t>Vùng</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baseline="0" dirty="0" err="1">
                          <a:solidFill>
                            <a:schemeClr val="tx1"/>
                          </a:solidFill>
                          <a:latin typeface="Times New Roman" panose="02020603050405020304" pitchFamily="18" charset="0"/>
                          <a:cs typeface="Times New Roman" panose="02020603050405020304" pitchFamily="18" charset="0"/>
                        </a:rPr>
                        <a:t>Bắc</a:t>
                      </a:r>
                      <a:r>
                        <a:rPr lang="en-US" altLang="en-US" sz="2000" b="1" baseline="0" dirty="0">
                          <a:solidFill>
                            <a:schemeClr val="tx1"/>
                          </a:solidFill>
                          <a:latin typeface="Times New Roman" panose="02020603050405020304" pitchFamily="18" charset="0"/>
                          <a:cs typeface="Times New Roman" panose="02020603050405020304" pitchFamily="18" charset="0"/>
                        </a:rPr>
                        <a:t> Phi</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a:solidFill>
                        <a:srgbClr val="0000FF"/>
                      </a:solidFill>
                    </a:lnT>
                    <a:lnB w="12700">
                      <a:solidFill>
                        <a:srgbClr val="0000FF"/>
                      </a:solidFill>
                    </a:lnB>
                    <a:solidFill>
                      <a:srgbClr val="FFFFFF"/>
                    </a:solidFill>
                  </a:tcPr>
                </a:tc>
                <a:extLst>
                  <a:ext uri="{0D108BD9-81ED-4DB2-BD59-A6C34878D82A}">
                    <a16:rowId xmlns:a16="http://schemas.microsoft.com/office/drawing/2014/main" val="10004"/>
                  </a:ext>
                </a:extLst>
              </a:tr>
              <a:tr h="701040">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err="1">
                          <a:solidFill>
                            <a:schemeClr val="tx1"/>
                          </a:solidFill>
                          <a:latin typeface="Times New Roman" panose="02020603050405020304" pitchFamily="18" charset="0"/>
                          <a:cs typeface="Times New Roman" panose="02020603050405020304" pitchFamily="18" charset="0"/>
                        </a:rPr>
                        <a:t>Tây</a:t>
                      </a:r>
                      <a:r>
                        <a:rPr lang="en-US" altLang="en-US" sz="2000" b="1" dirty="0">
                          <a:solidFill>
                            <a:schemeClr val="tx1"/>
                          </a:solidFill>
                          <a:latin typeface="Times New Roman" panose="02020603050405020304" pitchFamily="18" charset="0"/>
                          <a:cs typeface="Times New Roman" panose="02020603050405020304" pitchFamily="18" charset="0"/>
                        </a:rPr>
                        <a:t> Ban Nha</a:t>
                      </a:r>
                    </a:p>
                  </a:txBody>
                  <a:tcPr anchor="ctr">
                    <a:lnL w="12700" cap="sq">
                      <a:solidFill>
                        <a:srgbClr val="0000FF"/>
                      </a:solidFill>
                    </a:lnL>
                    <a:lnR w="12700">
                      <a:solidFill>
                        <a:srgbClr val="0000FF"/>
                      </a:solidFill>
                    </a:lnR>
                    <a:lnT w="12700">
                      <a:solidFill>
                        <a:srgbClr val="0000FF"/>
                      </a:solidFill>
                    </a:lnT>
                    <a:lnB w="12700" cap="sq">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a:solidFill>
                            <a:srgbClr val="0000FF"/>
                          </a:solidFill>
                          <a:latin typeface="Times New Roman" panose="02020603050405020304" pitchFamily="18" charset="0"/>
                          <a:cs typeface="Times New Roman" panose="02020603050405020304" pitchFamily="18" charset="0"/>
                        </a:rPr>
                        <a:t>1.3</a:t>
                      </a:r>
                      <a:r>
                        <a:rPr lang="en-US" altLang="en-US" sz="2000" b="1" dirty="0">
                          <a:solidFill>
                            <a:srgbClr val="0000FF"/>
                          </a:solidFill>
                          <a:latin typeface="Times New Roman" panose="02020603050405020304" pitchFamily="18" charset="0"/>
                          <a:cs typeface="Times New Roman" panose="02020603050405020304" pitchFamily="18" charset="0"/>
                        </a:rPr>
                        <a:t>%</a:t>
                      </a:r>
                    </a:p>
                  </a:txBody>
                  <a:tcPr anchor="ctr">
                    <a:lnL w="12700">
                      <a:solidFill>
                        <a:srgbClr val="0000FF"/>
                      </a:solidFill>
                    </a:lnL>
                    <a:lnR w="12700">
                      <a:solidFill>
                        <a:srgbClr val="0000FF"/>
                      </a:solidFill>
                    </a:lnR>
                    <a:lnT w="12700">
                      <a:solidFill>
                        <a:srgbClr val="0000FF"/>
                      </a:solidFill>
                    </a:lnT>
                    <a:lnB w="12700" cap="sq">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algn="ctr">
                        <a:buNone/>
                      </a:pPr>
                      <a:r>
                        <a:rPr lang="en-US" altLang="en-US" sz="2000" b="1" dirty="0">
                          <a:solidFill>
                            <a:srgbClr val="0000FF"/>
                          </a:solidFill>
                          <a:latin typeface="Times New Roman" panose="02020603050405020304" pitchFamily="18" charset="0"/>
                          <a:cs typeface="Times New Roman" panose="02020603050405020304" pitchFamily="18" charset="0"/>
                        </a:rPr>
                        <a:t>1.0%</a:t>
                      </a:r>
                    </a:p>
                  </a:txBody>
                  <a:tcPr anchor="ctr">
                    <a:lnL w="12700">
                      <a:solidFill>
                        <a:srgbClr val="0000FF"/>
                      </a:solidFill>
                    </a:lnL>
                    <a:lnR w="12700">
                      <a:solidFill>
                        <a:srgbClr val="0000FF"/>
                      </a:solidFill>
                    </a:lnR>
                    <a:lnT w="12700">
                      <a:solidFill>
                        <a:srgbClr val="0000FF"/>
                      </a:solidFill>
                    </a:lnT>
                    <a:lnB w="12700" cap="sq">
                      <a:solidFill>
                        <a:srgbClr val="0000FF"/>
                      </a:solidFill>
                    </a:lnB>
                    <a:solidFill>
                      <a:srgbClr val="FFFFFF"/>
                    </a:solidFill>
                  </a:tcPr>
                </a:tc>
                <a:tc>
                  <a:txBody>
                    <a:bodyPr/>
                    <a:lstStyle>
                      <a:lvl1pPr>
                        <a:defRPr sz="2800"/>
                      </a:lvl1pPr>
                      <a:lvl2pPr>
                        <a:defRPr sz="2400"/>
                      </a:lvl2pPr>
                      <a:lvl3pPr>
                        <a:defRPr sz="2000"/>
                      </a:lvl3pPr>
                      <a:lvl4pPr>
                        <a:defRPr sz="1800"/>
                      </a:lvl4pPr>
                      <a:lvl5pPr>
                        <a:defRPr sz="1800"/>
                      </a:lvl5p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2000" b="1" dirty="0" err="1">
                          <a:solidFill>
                            <a:schemeClr val="tx1"/>
                          </a:solidFill>
                          <a:latin typeface="Times New Roman" panose="02020603050405020304" pitchFamily="18" charset="0"/>
                          <a:cs typeface="Times New Roman" panose="02020603050405020304" pitchFamily="18" charset="0"/>
                        </a:rPr>
                        <a:t>Vùng</a:t>
                      </a:r>
                      <a:r>
                        <a:rPr lang="en-US" altLang="en-US" sz="2000" b="1" baseline="0" dirty="0">
                          <a:solidFill>
                            <a:schemeClr val="tx1"/>
                          </a:solidFill>
                          <a:latin typeface="Times New Roman" panose="02020603050405020304" pitchFamily="18" charset="0"/>
                          <a:cs typeface="Times New Roman" panose="02020603050405020304" pitchFamily="18" charset="0"/>
                        </a:rPr>
                        <a:t> </a:t>
                      </a:r>
                      <a:r>
                        <a:rPr lang="en-US" altLang="en-US" sz="2000" b="1" baseline="0" dirty="0" err="1">
                          <a:solidFill>
                            <a:schemeClr val="tx1"/>
                          </a:solidFill>
                          <a:latin typeface="Times New Roman" panose="02020603050405020304" pitchFamily="18" charset="0"/>
                          <a:cs typeface="Times New Roman" panose="02020603050405020304" pitchFamily="18" charset="0"/>
                        </a:rPr>
                        <a:t>Bắc</a:t>
                      </a:r>
                      <a:r>
                        <a:rPr lang="en-US" altLang="en-US" sz="2000" b="1" baseline="0" dirty="0">
                          <a:solidFill>
                            <a:schemeClr val="tx1"/>
                          </a:solidFill>
                          <a:latin typeface="Times New Roman" panose="02020603050405020304" pitchFamily="18" charset="0"/>
                          <a:cs typeface="Times New Roman" panose="02020603050405020304" pitchFamily="18" charset="0"/>
                        </a:rPr>
                        <a:t> Phi</a:t>
                      </a: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anchor="ctr">
                    <a:lnL w="12700">
                      <a:solidFill>
                        <a:srgbClr val="0000FF"/>
                      </a:solidFill>
                    </a:lnL>
                    <a:lnR w="12700" cap="sq">
                      <a:solidFill>
                        <a:srgbClr val="0000FF"/>
                      </a:solidFill>
                    </a:lnR>
                    <a:lnT w="12700">
                      <a:solidFill>
                        <a:srgbClr val="0000FF"/>
                      </a:solidFill>
                    </a:lnT>
                    <a:lnB w="12700" cap="sq">
                      <a:solidFill>
                        <a:srgbClr val="0000FF"/>
                      </a:solidFill>
                    </a:lnB>
                    <a:solidFill>
                      <a:srgbClr val="FFFFFF"/>
                    </a:solidFill>
                  </a:tcPr>
                </a:tc>
                <a:extLst>
                  <a:ext uri="{0D108BD9-81ED-4DB2-BD59-A6C34878D82A}">
                    <a16:rowId xmlns:a16="http://schemas.microsoft.com/office/drawing/2014/main" val="10005"/>
                  </a:ext>
                </a:extLst>
              </a:tr>
            </a:tbl>
          </a:graphicData>
        </a:graphic>
      </p:graphicFrame>
      <p:grpSp>
        <p:nvGrpSpPr>
          <p:cNvPr id="5" name="Group 5"/>
          <p:cNvGrpSpPr>
            <a:grpSpLocks/>
          </p:cNvGrpSpPr>
          <p:nvPr/>
        </p:nvGrpSpPr>
        <p:grpSpPr bwMode="auto">
          <a:xfrm>
            <a:off x="157917" y="-304799"/>
            <a:ext cx="8833683" cy="7010399"/>
            <a:chOff x="0" y="0"/>
            <a:chExt cx="5760" cy="4368"/>
          </a:xfrm>
        </p:grpSpPr>
        <p:pic>
          <p:nvPicPr>
            <p:cNvPr id="6" name="Picture 6" descr="N3"/>
            <p:cNvPicPr>
              <a:picLocks noChangeAspect="1" noChangeArrowheads="1"/>
            </p:cNvPicPr>
            <p:nvPr/>
          </p:nvPicPr>
          <p:blipFill>
            <a:blip r:embed="rId3" cstate="print"/>
            <a:srcRect/>
            <a:stretch>
              <a:fillRect/>
            </a:stretch>
          </p:blipFill>
          <p:spPr bwMode="auto">
            <a:xfrm flipV="1">
              <a:off x="0" y="0"/>
              <a:ext cx="5712" cy="96"/>
            </a:xfrm>
            <a:prstGeom prst="rect">
              <a:avLst/>
            </a:prstGeom>
            <a:noFill/>
          </p:spPr>
        </p:pic>
        <p:pic>
          <p:nvPicPr>
            <p:cNvPr id="7" name="Picture 7" descr="N3"/>
            <p:cNvPicPr>
              <a:picLocks noChangeAspect="1" noChangeArrowheads="1"/>
            </p:cNvPicPr>
            <p:nvPr/>
          </p:nvPicPr>
          <p:blipFill>
            <a:blip r:embed="rId3" cstate="print"/>
            <a:srcRect/>
            <a:stretch>
              <a:fillRect/>
            </a:stretch>
          </p:blipFill>
          <p:spPr bwMode="auto">
            <a:xfrm flipV="1">
              <a:off x="48" y="4272"/>
              <a:ext cx="5712" cy="96"/>
            </a:xfrm>
            <a:prstGeom prst="rect">
              <a:avLst/>
            </a:prstGeom>
            <a:noFill/>
          </p:spPr>
        </p:pic>
        <p:pic>
          <p:nvPicPr>
            <p:cNvPr id="8" name="Picture 8" descr="N3"/>
            <p:cNvPicPr>
              <a:picLocks noChangeAspect="1" noChangeArrowheads="1"/>
            </p:cNvPicPr>
            <p:nvPr/>
          </p:nvPicPr>
          <p:blipFill>
            <a:blip r:embed="rId3" cstate="print"/>
            <a:srcRect/>
            <a:stretch>
              <a:fillRect/>
            </a:stretch>
          </p:blipFill>
          <p:spPr bwMode="auto">
            <a:xfrm rot="16200000" flipV="1">
              <a:off x="-2112" y="2112"/>
              <a:ext cx="4320" cy="96"/>
            </a:xfrm>
            <a:prstGeom prst="rect">
              <a:avLst/>
            </a:prstGeom>
            <a:noFill/>
          </p:spPr>
        </p:pic>
        <p:pic>
          <p:nvPicPr>
            <p:cNvPr id="9" name="Picture 9" descr="N3"/>
            <p:cNvPicPr>
              <a:picLocks noChangeAspect="1" noChangeArrowheads="1"/>
            </p:cNvPicPr>
            <p:nvPr/>
          </p:nvPicPr>
          <p:blipFill>
            <a:blip r:embed="rId3" cstate="print"/>
            <a:srcRect/>
            <a:stretch>
              <a:fillRect/>
            </a:stretch>
          </p:blipFill>
          <p:spPr bwMode="auto">
            <a:xfrm rot="16200000" flipV="1">
              <a:off x="3552" y="2112"/>
              <a:ext cx="4320" cy="96"/>
            </a:xfrm>
            <a:prstGeom prst="rect">
              <a:avLst/>
            </a:prstGeom>
            <a:noFill/>
          </p:spPr>
        </p:pic>
      </p:grpSp>
      <p:sp>
        <p:nvSpPr>
          <p:cNvPr id="10" name="Rectangle 9"/>
          <p:cNvSpPr/>
          <p:nvPr/>
        </p:nvSpPr>
        <p:spPr>
          <a:xfrm>
            <a:off x="304800" y="304800"/>
            <a:ext cx="8534400" cy="838200"/>
          </a:xfrm>
          <a:prstGeom prst="rect">
            <a:avLst/>
          </a:prstGeom>
          <a:solidFill>
            <a:schemeClr val="accent2"/>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phân</a:t>
            </a:r>
            <a:r>
              <a:rPr lang="en-US" sz="2800" dirty="0">
                <a:solidFill>
                  <a:schemeClr val="tx1"/>
                </a:solidFill>
                <a:latin typeface="Times New Roman" pitchFamily="18" charset="0"/>
                <a:cs typeface="Times New Roman" pitchFamily="18" charset="0"/>
              </a:rPr>
              <a:t> chia </a:t>
            </a:r>
            <a:r>
              <a:rPr lang="en-US" sz="2800" dirty="0" err="1">
                <a:solidFill>
                  <a:schemeClr val="tx1"/>
                </a:solidFill>
                <a:latin typeface="Times New Roman" pitchFamily="18" charset="0"/>
                <a:cs typeface="Times New Roman" pitchFamily="18" charset="0"/>
              </a:rPr>
              <a:t>châu</a:t>
            </a:r>
            <a:r>
              <a:rPr lang="en-US" sz="2800" dirty="0">
                <a:solidFill>
                  <a:schemeClr val="tx1"/>
                </a:solidFill>
                <a:latin typeface="Times New Roman" pitchFamily="18" charset="0"/>
                <a:cs typeface="Times New Roman" pitchFamily="18" charset="0"/>
              </a:rPr>
              <a:t> Phi </a:t>
            </a:r>
            <a:r>
              <a:rPr lang="en-US" sz="2800" dirty="0" err="1">
                <a:solidFill>
                  <a:schemeClr val="tx1"/>
                </a:solidFill>
                <a:latin typeface="Times New Roman" pitchFamily="18" charset="0"/>
                <a:cs typeface="Times New Roman" pitchFamily="18" charset="0"/>
              </a:rPr>
              <a:t>sau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Chiến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tranh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Chiến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tranh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hai</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31044133"/>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p:nvPr/>
        </p:nvSpPr>
        <p:spPr>
          <a:xfrm>
            <a:off x="152400" y="685800"/>
            <a:ext cx="4343400" cy="4093428"/>
          </a:xfrm>
          <a:prstGeom prst="rect">
            <a:avLst/>
          </a:prstGeom>
          <a:solidFill>
            <a:srgbClr val="FFFF00"/>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000" b="1" dirty="0">
                <a:solidFill>
                  <a:srgbClr val="C00000"/>
                </a:solidFill>
                <a:latin typeface="Times New Roman" panose="02020603050405020304" pitchFamily="18" charset="0"/>
              </a:rPr>
              <a:t> TỔNG THỐNG MANDÊLA:                                                  </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Sinh</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năm</a:t>
            </a:r>
            <a:r>
              <a:rPr lang="en-US" altLang="en-US" sz="2000" b="1" dirty="0">
                <a:latin typeface="Times New Roman" panose="02020603050405020304" pitchFamily="18" charset="0"/>
              </a:rPr>
              <a:t> 1918</a:t>
            </a:r>
          </a:p>
          <a:p>
            <a:pPr marL="0" lvl="0" indent="0" eaLnBrk="1" hangingPunct="1">
              <a:spcBef>
                <a:spcPct val="0"/>
              </a:spcBef>
              <a:buNone/>
            </a:pP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Năm</a:t>
            </a:r>
            <a:r>
              <a:rPr lang="en-US" altLang="en-US" sz="2000" b="1" dirty="0">
                <a:latin typeface="Times New Roman" panose="02020603050405020304" pitchFamily="18" charset="0"/>
              </a:rPr>
              <a:t> 1944 </a:t>
            </a:r>
            <a:r>
              <a:rPr lang="en-US" altLang="en-US" sz="2000" b="1" dirty="0" err="1">
                <a:latin typeface="Times New Roman" panose="02020603050405020304" pitchFamily="18" charset="0"/>
              </a:rPr>
              <a:t>gia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nhập</a:t>
            </a:r>
            <a:r>
              <a:rPr lang="en-US" altLang="en-US" sz="2000" b="1" dirty="0">
                <a:latin typeface="Times New Roman" panose="02020603050405020304" pitchFamily="18" charset="0"/>
              </a:rPr>
              <a:t> </a:t>
            </a:r>
            <a:r>
              <a:rPr lang="en-US" altLang="en-US" sz="2000" i="1" dirty="0">
                <a:latin typeface="Times New Roman" panose="02020603050405020304" pitchFamily="18" charset="0"/>
              </a:rPr>
              <a:t>“</a:t>
            </a:r>
            <a:r>
              <a:rPr lang="en-US" altLang="en-US" sz="2000" i="1" dirty="0" err="1">
                <a:latin typeface="Times New Roman" panose="02020603050405020304" pitchFamily="18" charset="0"/>
              </a:rPr>
              <a:t>Đại</a:t>
            </a:r>
            <a:r>
              <a:rPr lang="en-US" altLang="en-US" sz="2000" i="1" dirty="0">
                <a:latin typeface="Times New Roman" panose="02020603050405020304" pitchFamily="18" charset="0"/>
              </a:rPr>
              <a:t> </a:t>
            </a:r>
            <a:r>
              <a:rPr lang="en-US" altLang="en-US" sz="2000" i="1" dirty="0" err="1">
                <a:latin typeface="Times New Roman" panose="02020603050405020304" pitchFamily="18" charset="0"/>
              </a:rPr>
              <a:t>hội</a:t>
            </a:r>
            <a:r>
              <a:rPr lang="en-US" altLang="en-US" sz="2000" i="1" dirty="0">
                <a:latin typeface="Times New Roman" panose="02020603050405020304" pitchFamily="18" charset="0"/>
              </a:rPr>
              <a:t> </a:t>
            </a:r>
            <a:r>
              <a:rPr lang="en-US" altLang="en-US" sz="2000" i="1" dirty="0" err="1">
                <a:latin typeface="Times New Roman" panose="02020603050405020304" pitchFamily="18" charset="0"/>
              </a:rPr>
              <a:t>dân</a:t>
            </a:r>
            <a:r>
              <a:rPr lang="en-US" altLang="en-US" sz="2000" i="1" dirty="0">
                <a:latin typeface="Times New Roman" panose="02020603050405020304" pitchFamily="18" charset="0"/>
              </a:rPr>
              <a:t> </a:t>
            </a:r>
            <a:r>
              <a:rPr lang="en-US" altLang="en-US" sz="2000" i="1" dirty="0" err="1">
                <a:latin typeface="Times New Roman" panose="02020603050405020304" pitchFamily="18" charset="0"/>
              </a:rPr>
              <a:t>tộc</a:t>
            </a:r>
            <a:r>
              <a:rPr lang="en-US" altLang="en-US" sz="2000" i="1" dirty="0">
                <a:latin typeface="Times New Roman" panose="02020603050405020304" pitchFamily="18" charset="0"/>
              </a:rPr>
              <a:t> Phi” </a:t>
            </a:r>
            <a:r>
              <a:rPr lang="en-US" altLang="en-US" sz="2000" b="1" dirty="0">
                <a:latin typeface="Times New Roman" panose="02020603050405020304" pitchFamily="18" charset="0"/>
              </a:rPr>
              <a:t>(ANC) </a:t>
            </a:r>
            <a:r>
              <a:rPr lang="en-US" altLang="en-US" sz="2000" b="1" dirty="0" err="1">
                <a:latin typeface="Times New Roman" panose="02020603050405020304" pitchFamily="18" charset="0"/>
              </a:rPr>
              <a:t>giữ</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chức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Tổng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thư</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ký</a:t>
            </a:r>
            <a:r>
              <a:rPr lang="en-US" altLang="en-US" sz="2000" b="1" dirty="0">
                <a:latin typeface="Times New Roman" panose="02020603050405020304" pitchFamily="18" charset="0"/>
              </a:rPr>
              <a:t>.</a:t>
            </a:r>
          </a:p>
          <a:p>
            <a:pPr marL="0" lvl="0" indent="0" eaLnBrk="1" hangingPunct="1">
              <a:spcBef>
                <a:spcPct val="0"/>
              </a:spcBef>
              <a:buNone/>
            </a:pPr>
            <a:r>
              <a:rPr lang="en-US" altLang="en-US" sz="2000" b="1" dirty="0">
                <a:latin typeface="Times New Roman" panose="02020603050405020304" pitchFamily="18" charset="0"/>
              </a:rPr>
              <a:t>-</a:t>
            </a:r>
            <a:r>
              <a:rPr lang="en-US" altLang="en-US" sz="2000" b="1" dirty="0" err="1">
                <a:latin typeface="Times New Roman" panose="02020603050405020304" pitchFamily="18" charset="0"/>
              </a:rPr>
              <a:t>Năm</a:t>
            </a:r>
            <a:r>
              <a:rPr lang="en-US" altLang="en-US" sz="2000" b="1" dirty="0">
                <a:latin typeface="Times New Roman" panose="02020603050405020304" pitchFamily="18" charset="0"/>
              </a:rPr>
              <a:t> 1964 bị </a:t>
            </a:r>
            <a:r>
              <a:rPr lang="en-US" altLang="en-US" sz="2000" b="1" dirty="0" err="1">
                <a:latin typeface="Times New Roman" panose="02020603050405020304" pitchFamily="18" charset="0"/>
              </a:rPr>
              <a:t>nha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cầm</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quyền</a:t>
            </a:r>
            <a:r>
              <a:rPr lang="en-US" altLang="en-US" sz="2000" b="1" dirty="0">
                <a:latin typeface="Times New Roman" panose="02020603050405020304" pitchFamily="18" charset="0"/>
              </a:rPr>
              <a:t> Nam Phi </a:t>
            </a:r>
            <a:r>
              <a:rPr lang="en-US" altLang="en-US" sz="2000" b="1" dirty="0" err="1">
                <a:latin typeface="Times New Roman" panose="02020603050405020304" pitchFamily="18" charset="0"/>
              </a:rPr>
              <a:t>kết</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án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tù</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chung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thân</a:t>
            </a:r>
            <a:r>
              <a:rPr lang="en-US" altLang="en-US" sz="2000" b="1" dirty="0">
                <a:latin typeface="Times New Roman" panose="02020603050405020304" pitchFamily="18" charset="0"/>
              </a:rPr>
              <a:t>.</a:t>
            </a:r>
          </a:p>
          <a:p>
            <a:pPr marL="0" lvl="0" indent="0" eaLnBrk="1" hangingPunct="1">
              <a:spcBef>
                <a:spcPct val="0"/>
              </a:spcBef>
              <a:buNone/>
            </a:pPr>
            <a:r>
              <a:rPr lang="en-US" altLang="en-US" sz="2000" b="1" dirty="0">
                <a:latin typeface="Times New Roman" panose="02020603050405020304" pitchFamily="18" charset="0"/>
              </a:rPr>
              <a:t>-</a:t>
            </a:r>
            <a:r>
              <a:rPr lang="en-US" altLang="en-US" sz="2000" b="1" dirty="0" err="1">
                <a:latin typeface="Times New Roman" panose="02020603050405020304" pitchFamily="18" charset="0"/>
              </a:rPr>
              <a:t>Sau</a:t>
            </a:r>
            <a:r>
              <a:rPr lang="en-US" altLang="en-US" sz="2000" b="1" dirty="0">
                <a:latin typeface="Times New Roman" panose="02020603050405020304" pitchFamily="18" charset="0"/>
              </a:rPr>
              <a:t> 27 </a:t>
            </a:r>
            <a:r>
              <a:rPr lang="en-US" altLang="en-US" sz="2000" b="1" dirty="0" err="1">
                <a:latin typeface="Times New Roman" panose="02020603050405020304" pitchFamily="18" charset="0"/>
              </a:rPr>
              <a:t>năm</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tù</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đày</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Tháng</a:t>
            </a:r>
            <a:r>
              <a:rPr lang="en-US" altLang="en-US" sz="2000" b="1" dirty="0">
                <a:latin typeface="Times New Roman" panose="02020603050405020304" pitchFamily="18" charset="0"/>
              </a:rPr>
              <a:t> 2/1990 </a:t>
            </a:r>
            <a:r>
              <a:rPr lang="en-US" altLang="en-US" sz="2000" b="1" dirty="0" err="1">
                <a:latin typeface="Times New Roman" panose="02020603050405020304" pitchFamily="18" charset="0"/>
              </a:rPr>
              <a:t>được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trả</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tư</a:t>
            </a:r>
            <a:r>
              <a:rPr lang="en-US" altLang="en-US" sz="2000" b="1" dirty="0">
                <a:latin typeface="Times New Roman" panose="02020603050405020304" pitchFamily="18" charset="0"/>
              </a:rPr>
              <a:t>̣ do, </a:t>
            </a:r>
            <a:r>
              <a:rPr lang="en-US" altLang="en-US" sz="2000" b="1" dirty="0" err="1">
                <a:latin typeface="Times New Roman" panose="02020603050405020304" pitchFamily="18" charset="0"/>
              </a:rPr>
              <a:t>được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bầu</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làm</a:t>
            </a:r>
            <a:r>
              <a:rPr lang="en-US" altLang="en-US" sz="2000" b="1" dirty="0">
                <a:latin typeface="Times New Roman" panose="02020603050405020304" pitchFamily="18" charset="0"/>
              </a:rPr>
              <a:t> Phó </a:t>
            </a:r>
            <a:r>
              <a:rPr lang="en-US" altLang="en-US" sz="2000" b="1" dirty="0" err="1">
                <a:latin typeface="Times New Roman" panose="02020603050405020304" pitchFamily="18" charset="0"/>
              </a:rPr>
              <a:t>chủ</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tịch</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rồi</a:t>
            </a:r>
            <a:r>
              <a:rPr lang="en-US" altLang="en-US" sz="2000" b="1" dirty="0">
                <a:latin typeface="Times New Roman" panose="02020603050405020304" pitchFamily="18" charset="0"/>
              </a:rPr>
              <a:t> Chủ </a:t>
            </a:r>
            <a:r>
              <a:rPr lang="en-US" altLang="en-US" sz="2000" b="1" dirty="0" err="1">
                <a:latin typeface="Times New Roman" panose="02020603050405020304" pitchFamily="18" charset="0"/>
              </a:rPr>
              <a:t>tịch</a:t>
            </a:r>
            <a:r>
              <a:rPr lang="en-US" altLang="en-US" sz="2000" b="1" dirty="0">
                <a:latin typeface="Times New Roman" panose="02020603050405020304" pitchFamily="18" charset="0"/>
              </a:rPr>
              <a:t> ANC (7/1991)</a:t>
            </a:r>
          </a:p>
          <a:p>
            <a:pPr marL="0" lvl="0" indent="0" eaLnBrk="1" hangingPunct="1">
              <a:spcBef>
                <a:spcPct val="0"/>
              </a:spcBef>
              <a:buNone/>
            </a:pPr>
            <a:r>
              <a:rPr lang="en-US" altLang="en-US" sz="2000" b="1" dirty="0">
                <a:latin typeface="Times New Roman" panose="02020603050405020304" pitchFamily="18" charset="0"/>
              </a:rPr>
              <a:t>-</a:t>
            </a:r>
            <a:r>
              <a:rPr lang="en-US" altLang="en-US" sz="2000" b="1" dirty="0" err="1">
                <a:latin typeface="Times New Roman" panose="02020603050405020304" pitchFamily="18" charset="0"/>
              </a:rPr>
              <a:t>Năm</a:t>
            </a:r>
            <a:r>
              <a:rPr lang="en-US" altLang="en-US" sz="2000" b="1" dirty="0">
                <a:latin typeface="Times New Roman" panose="02020603050405020304" pitchFamily="18" charset="0"/>
              </a:rPr>
              <a:t> 1993 </a:t>
            </a:r>
            <a:r>
              <a:rPr lang="en-US" altLang="en-US" sz="2000" b="1" dirty="0" err="1">
                <a:latin typeface="Times New Roman" panose="02020603050405020304" pitchFamily="18" charset="0"/>
              </a:rPr>
              <a:t>được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giải</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thưởng</a:t>
            </a:r>
            <a:r>
              <a:rPr lang="en-US" altLang="en-US" sz="2000" b="1" dirty="0">
                <a:latin typeface="Times New Roman" panose="02020603050405020304" pitchFamily="18" charset="0"/>
              </a:rPr>
              <a:t> Nobel </a:t>
            </a:r>
            <a:r>
              <a:rPr lang="en-US" altLang="en-US" sz="2000" b="1" dirty="0" err="1">
                <a:latin typeface="Times New Roman" panose="02020603050405020304" pitchFamily="18" charset="0"/>
              </a:rPr>
              <a:t>vê</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hòa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bình</a:t>
            </a:r>
            <a:endParaRPr lang="en-US" altLang="en-US" sz="2000" b="1" dirty="0">
              <a:latin typeface="Times New Roman" panose="02020603050405020304" pitchFamily="18" charset="0"/>
            </a:endParaRPr>
          </a:p>
          <a:p>
            <a:pPr marL="0" lvl="0" indent="0" eaLnBrk="1" hangingPunct="1">
              <a:spcBef>
                <a:spcPct val="0"/>
              </a:spcBef>
              <a:buChar char="-"/>
            </a:pPr>
            <a:r>
              <a:rPr lang="en-US" altLang="en-US" sz="2000" b="1" dirty="0" err="1">
                <a:latin typeface="Times New Roman" panose="02020603050405020304" pitchFamily="18" charset="0"/>
              </a:rPr>
              <a:t>Tháng</a:t>
            </a:r>
            <a:r>
              <a:rPr lang="en-US" altLang="en-US" sz="2000" b="1" dirty="0">
                <a:latin typeface="Times New Roman" panose="02020603050405020304" pitchFamily="18" charset="0"/>
              </a:rPr>
              <a:t> 5/1994 </a:t>
            </a:r>
            <a:r>
              <a:rPr lang="en-US" altLang="en-US" sz="2000" b="1" dirty="0" err="1">
                <a:latin typeface="Times New Roman" panose="02020603050405020304" pitchFamily="18" charset="0"/>
              </a:rPr>
              <a:t>Ông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được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bầu</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làm</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Tổng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thống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Cộng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hòa</a:t>
            </a:r>
            <a:r>
              <a:rPr lang="en-US" altLang="en-US" sz="2000" b="1" dirty="0">
                <a:latin typeface="Times New Roman" panose="02020603050405020304" pitchFamily="18" charset="0"/>
              </a:rPr>
              <a:t> Nam Phi. </a:t>
            </a:r>
            <a:r>
              <a:rPr lang="en-US" altLang="en-US" sz="2000" b="1" dirty="0">
                <a:solidFill>
                  <a:srgbClr val="002060"/>
                </a:solidFill>
                <a:latin typeface="Times New Roman" panose="02020603050405020304" pitchFamily="18" charset="0"/>
              </a:rPr>
              <a:t>.</a:t>
            </a:r>
          </a:p>
        </p:txBody>
      </p:sp>
      <p:pic>
        <p:nvPicPr>
          <p:cNvPr id="91139" name="Picture 3" descr="250px-SafrikaIMG_8414">
            <a:hlinkClick r:id="rId2" action="ppaction://hlinkpres?slideindex=1&amp;slidetitle="/>
          </p:cNvPr>
          <p:cNvPicPr>
            <a:picLocks noChangeAspect="1"/>
          </p:cNvPicPr>
          <p:nvPr/>
        </p:nvPicPr>
        <p:blipFill>
          <a:blip r:embed="rId3"/>
          <a:stretch>
            <a:fillRect/>
          </a:stretch>
        </p:blipFill>
        <p:spPr>
          <a:xfrm>
            <a:off x="4572000" y="228600"/>
            <a:ext cx="4370388" cy="5791200"/>
          </a:xfrm>
          <a:prstGeom prst="rect">
            <a:avLst/>
          </a:prstGeom>
          <a:noFill/>
          <a:ln w="9525">
            <a:noFill/>
          </a:ln>
        </p:spPr>
      </p:pic>
      <p:pic>
        <p:nvPicPr>
          <p:cNvPr id="91140" name="Picture 4" descr="nelsonm"/>
          <p:cNvPicPr>
            <a:picLocks noChangeAspect="1"/>
          </p:cNvPicPr>
          <p:nvPr/>
        </p:nvPicPr>
        <p:blipFill>
          <a:blip r:embed="rId4"/>
          <a:stretch>
            <a:fillRect/>
          </a:stretch>
        </p:blipFill>
        <p:spPr>
          <a:xfrm>
            <a:off x="4495800" y="82550"/>
            <a:ext cx="4446588" cy="6623050"/>
          </a:xfrm>
          <a:prstGeom prst="rect">
            <a:avLst/>
          </a:prstGeom>
          <a:noFill/>
          <a:ln w="9525">
            <a:noFill/>
          </a:ln>
        </p:spPr>
      </p:pic>
      <p:sp>
        <p:nvSpPr>
          <p:cNvPr id="2" name="Rectangle 1"/>
          <p:cNvSpPr/>
          <p:nvPr/>
        </p:nvSpPr>
        <p:spPr>
          <a:xfrm>
            <a:off x="914400" y="228600"/>
            <a:ext cx="4137859" cy="523220"/>
          </a:xfrm>
          <a:prstGeom prst="rect">
            <a:avLst/>
          </a:prstGeom>
        </p:spPr>
        <p:txBody>
          <a:bodyPr wrap="square">
            <a:spAutoFit/>
          </a:bodyPr>
          <a:lstStyle/>
          <a:p>
            <a:r>
              <a:rPr lang="en-US" altLang="en-US" sz="2800" b="1" dirty="0" err="1">
                <a:solidFill>
                  <a:srgbClr val="3333CC"/>
                </a:solidFill>
                <a:latin typeface="Times New Roman" panose="02020603050405020304" pitchFamily="18" charset="0"/>
                <a:cs typeface="Times New Roman" panose="02020603050405020304" pitchFamily="18" charset="0"/>
              </a:rPr>
              <a:t>Nhóm</a:t>
            </a:r>
            <a:r>
              <a:rPr lang="en-US" altLang="en-US" sz="2800" b="1" dirty="0">
                <a:solidFill>
                  <a:srgbClr val="3333CC"/>
                </a:solidFill>
                <a:latin typeface="Times New Roman" panose="02020603050405020304" pitchFamily="18" charset="0"/>
                <a:cs typeface="Times New Roman" panose="02020603050405020304" pitchFamily="18" charset="0"/>
              </a:rPr>
              <a:t> 3</a:t>
            </a:r>
            <a:endParaRPr lang="en-US" sz="2800" dirty="0"/>
          </a:p>
        </p:txBody>
      </p:sp>
    </p:spTree>
    <p:extLst>
      <p:ext uri="{BB962C8B-B14F-4D97-AF65-F5344CB8AC3E}">
        <p14:creationId xmlns:p14="http://schemas.microsoft.com/office/powerpoint/2010/main" val="1364282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1140"/>
                                        </p:tgtEl>
                                        <p:attrNameLst>
                                          <p:attrName>style.visibility</p:attrName>
                                        </p:attrNameLst>
                                      </p:cBhvr>
                                      <p:to>
                                        <p:strVal val="visible"/>
                                      </p:to>
                                    </p:set>
                                    <p:animEffect transition="in" filter="circle(in)">
                                      <p:cBhvr>
                                        <p:cTn id="13" dur="2000"/>
                                        <p:tgtEl>
                                          <p:spTgt spid="911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1138"/>
                                        </p:tgtEl>
                                        <p:attrNameLst>
                                          <p:attrName>style.visibility</p:attrName>
                                        </p:attrNameLst>
                                      </p:cBhvr>
                                      <p:to>
                                        <p:strVal val="visible"/>
                                      </p:to>
                                    </p:set>
                                    <p:anim calcmode="lin" valueType="num">
                                      <p:cBhvr additive="base">
                                        <p:cTn id="18" dur="500" fill="hold"/>
                                        <p:tgtEl>
                                          <p:spTgt spid="91138"/>
                                        </p:tgtEl>
                                        <p:attrNameLst>
                                          <p:attrName>ppt_x</p:attrName>
                                        </p:attrNameLst>
                                      </p:cBhvr>
                                      <p:tavLst>
                                        <p:tav tm="0">
                                          <p:val>
                                            <p:strVal val="#ppt_x"/>
                                          </p:val>
                                        </p:tav>
                                        <p:tav tm="100000">
                                          <p:val>
                                            <p:strVal val="#ppt_x"/>
                                          </p:val>
                                        </p:tav>
                                      </p:tavLst>
                                    </p:anim>
                                    <p:anim calcmode="lin" valueType="num">
                                      <p:cBhvr additive="base">
                                        <p:cTn id="19"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599"/>
            <a:ext cx="7086600" cy="2215991"/>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a:t>
            </a:r>
            <a:r>
              <a:rPr lang="en-US" sz="2400" b="1" dirty="0">
                <a:latin typeface="Times New Roman" panose="02020603050405020304" pitchFamily="18" charset="0"/>
                <a:cs typeface="Times New Roman" panose="02020603050405020304" pitchFamily="18" charset="0"/>
              </a:rPr>
              <a:t> Nam Phi:</a:t>
            </a:r>
          </a:p>
          <a:p>
            <a:endParaRPr lang="en-US" dirty="0"/>
          </a:p>
        </p:txBody>
      </p:sp>
      <p:sp>
        <p:nvSpPr>
          <p:cNvPr id="4" name="Rectangle 3"/>
          <p:cNvSpPr/>
          <p:nvPr/>
        </p:nvSpPr>
        <p:spPr>
          <a:xfrm>
            <a:off x="685800" y="1066800"/>
            <a:ext cx="7315200" cy="369332"/>
          </a:xfrm>
          <a:prstGeom prst="rect">
            <a:avLst/>
          </a:prstGeom>
        </p:spPr>
        <p:txBody>
          <a:bodyPr wrap="square">
            <a:spAutoFit/>
          </a:bodyPr>
          <a:lstStyle/>
          <a:p>
            <a:pPr lvl="0" algn="just">
              <a:spcBef>
                <a:spcPct val="0"/>
              </a:spcBef>
            </a:pPr>
            <a:r>
              <a:rPr lang="en-US" altLang="en-US" dirty="0">
                <a:latin typeface="Times New Roman" panose="02020603050405020304" pitchFamily="18" charset="0"/>
              </a:rPr>
              <a:t>-</a:t>
            </a:r>
            <a:r>
              <a:rPr lang="en-US" altLang="en-US" dirty="0" err="1">
                <a:latin typeface="Times New Roman" panose="02020603050405020304" pitchFamily="18" charset="0"/>
              </a:rPr>
              <a:t>Diện</a:t>
            </a:r>
            <a:r>
              <a:rPr lang="en-US" altLang="en-US" dirty="0">
                <a:latin typeface="Times New Roman" panose="02020603050405020304" pitchFamily="18" charset="0"/>
              </a:rPr>
              <a:t> </a:t>
            </a:r>
            <a:r>
              <a:rPr lang="en-US" altLang="en-US" dirty="0" err="1">
                <a:latin typeface="Times New Roman" panose="02020603050405020304" pitchFamily="18" charset="0"/>
              </a:rPr>
              <a:t>tích</a:t>
            </a:r>
            <a:r>
              <a:rPr lang="en-US" altLang="en-US" dirty="0">
                <a:latin typeface="Times New Roman" panose="02020603050405020304" pitchFamily="18" charset="0"/>
              </a:rPr>
              <a:t> ,</a:t>
            </a:r>
            <a:r>
              <a:rPr lang="en-US" altLang="en-US" dirty="0" err="1">
                <a:latin typeface="Times New Roman" panose="02020603050405020304" pitchFamily="18" charset="0"/>
              </a:rPr>
              <a:t>dân</a:t>
            </a:r>
            <a:r>
              <a:rPr lang="en-US" altLang="en-US" dirty="0">
                <a:latin typeface="Times New Roman" panose="02020603050405020304" pitchFamily="18" charset="0"/>
              </a:rPr>
              <a:t> </a:t>
            </a:r>
            <a:r>
              <a:rPr lang="en-US" altLang="en-US" dirty="0" err="1">
                <a:latin typeface="Times New Roman" panose="02020603050405020304" pitchFamily="18" charset="0"/>
              </a:rPr>
              <a:t>số</a:t>
            </a:r>
            <a:r>
              <a:rPr lang="en-US" altLang="en-US" dirty="0">
                <a:latin typeface="Times New Roman" panose="02020603050405020304" pitchFamily="18" charset="0"/>
              </a:rPr>
              <a:t> </a:t>
            </a:r>
            <a:r>
              <a:rPr lang="en-US" altLang="en-US" dirty="0" err="1">
                <a:latin typeface="Times New Roman" panose="02020603050405020304" pitchFamily="18" charset="0"/>
              </a:rPr>
              <a:t>và</a:t>
            </a:r>
            <a:r>
              <a:rPr lang="en-US" altLang="en-US" dirty="0">
                <a:latin typeface="Times New Roman" panose="02020603050405020304" pitchFamily="18" charset="0"/>
              </a:rPr>
              <a:t> </a:t>
            </a:r>
            <a:r>
              <a:rPr lang="en-US" altLang="en-US" dirty="0" err="1">
                <a:latin typeface="Times New Roman" panose="02020603050405020304" pitchFamily="18" charset="0"/>
              </a:rPr>
              <a:t>quá</a:t>
            </a:r>
            <a:r>
              <a:rPr lang="en-US" altLang="en-US" dirty="0">
                <a:latin typeface="Times New Roman" panose="02020603050405020304" pitchFamily="18" charset="0"/>
              </a:rPr>
              <a:t> </a:t>
            </a:r>
            <a:r>
              <a:rPr lang="en-US" altLang="en-US" dirty="0" err="1">
                <a:latin typeface="Times New Roman" panose="02020603050405020304" pitchFamily="18" charset="0"/>
              </a:rPr>
              <a:t>trình</a:t>
            </a:r>
            <a:r>
              <a:rPr lang="en-US" altLang="en-US" dirty="0">
                <a:latin typeface="Times New Roman" panose="02020603050405020304" pitchFamily="18" charset="0"/>
              </a:rPr>
              <a:t> </a:t>
            </a:r>
            <a:r>
              <a:rPr lang="en-US" altLang="en-US" dirty="0" err="1">
                <a:latin typeface="Times New Roman" panose="02020603050405020304" pitchFamily="18" charset="0"/>
              </a:rPr>
              <a:t>thành</a:t>
            </a:r>
            <a:r>
              <a:rPr lang="en-US" altLang="en-US" dirty="0">
                <a:latin typeface="Times New Roman" panose="02020603050405020304" pitchFamily="18" charset="0"/>
              </a:rPr>
              <a:t> </a:t>
            </a:r>
            <a:r>
              <a:rPr lang="en-US" altLang="en-US" dirty="0" err="1">
                <a:latin typeface="Times New Roman" panose="02020603050405020304" pitchFamily="18" charset="0"/>
              </a:rPr>
              <a:t>lập</a:t>
            </a:r>
            <a:r>
              <a:rPr lang="en-US" altLang="en-US" dirty="0">
                <a:latin typeface="Times New Roman" panose="02020603050405020304" pitchFamily="18" charset="0"/>
              </a:rPr>
              <a:t> </a:t>
            </a:r>
            <a:r>
              <a:rPr lang="en-US" altLang="en-US" dirty="0" err="1">
                <a:latin typeface="Times New Roman" panose="02020603050405020304" pitchFamily="18" charset="0"/>
              </a:rPr>
              <a:t>nước</a:t>
            </a:r>
            <a:r>
              <a:rPr lang="en-US" altLang="en-US" dirty="0">
                <a:latin typeface="Times New Roman" panose="02020603050405020304" pitchFamily="18" charset="0"/>
              </a:rPr>
              <a:t> </a:t>
            </a:r>
            <a:r>
              <a:rPr lang="en-US" altLang="en-US" dirty="0" err="1">
                <a:latin typeface="Times New Roman" panose="02020603050405020304" pitchFamily="18" charset="0"/>
              </a:rPr>
              <a:t>cộng</a:t>
            </a:r>
            <a:r>
              <a:rPr lang="en-US" altLang="en-US" dirty="0">
                <a:latin typeface="Times New Roman" panose="02020603050405020304" pitchFamily="18" charset="0"/>
              </a:rPr>
              <a:t> </a:t>
            </a:r>
            <a:r>
              <a:rPr lang="en-US" altLang="en-US" dirty="0" err="1">
                <a:latin typeface="Times New Roman" panose="02020603050405020304" pitchFamily="18" charset="0"/>
              </a:rPr>
              <a:t>hòa</a:t>
            </a:r>
            <a:r>
              <a:rPr lang="en-US" altLang="en-US" dirty="0">
                <a:latin typeface="Times New Roman" panose="02020603050405020304" pitchFamily="18" charset="0"/>
              </a:rPr>
              <a:t> Nam phi ( SGK-28).</a:t>
            </a:r>
          </a:p>
        </p:txBody>
      </p:sp>
      <p:sp>
        <p:nvSpPr>
          <p:cNvPr id="5" name="Rectangle 4"/>
          <p:cNvSpPr/>
          <p:nvPr/>
        </p:nvSpPr>
        <p:spPr>
          <a:xfrm>
            <a:off x="457200" y="1468397"/>
            <a:ext cx="8382000" cy="923330"/>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Hơn</a:t>
            </a:r>
            <a:r>
              <a:rPr lang="en-US" altLang="en-US" dirty="0">
                <a:latin typeface="Times New Roman" panose="02020603050405020304" pitchFamily="18" charset="0"/>
                <a:cs typeface="Times New Roman" panose="02020603050405020304" pitchFamily="18" charset="0"/>
              </a:rPr>
              <a:t> 3 </a:t>
            </a:r>
            <a:r>
              <a:rPr lang="en-US" altLang="en-US" dirty="0" err="1">
                <a:latin typeface="Times New Roman" panose="02020603050405020304" pitchFamily="18" charset="0"/>
                <a:cs typeface="Times New Roman" panose="02020603050405020304" pitchFamily="18" charset="0"/>
              </a:rPr>
              <a:t>thế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chủng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tộc</a:t>
            </a:r>
            <a:r>
              <a:rPr lang="en-US" altLang="en-US" dirty="0">
                <a:latin typeface="Times New Roman" panose="02020603050405020304" pitchFamily="18" charset="0"/>
                <a:cs typeface="Times New Roman" panose="02020603050405020304" pitchFamily="18" charset="0"/>
              </a:rPr>
              <a:t> (A-</a:t>
            </a:r>
            <a:r>
              <a:rPr lang="en-US" altLang="en-US" dirty="0" err="1">
                <a:latin typeface="Times New Roman" panose="02020603050405020304" pitchFamily="18" charset="0"/>
                <a:cs typeface="Times New Roman" panose="02020603050405020304" pitchFamily="18" charset="0"/>
              </a:rPr>
              <a:t>pac</a:t>
            </a: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thai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a:t>
            </a:r>
            <a:r>
              <a:rPr lang="en-US" altLang="en-US" dirty="0" err="1">
                <a:latin typeface="Times New Roman" panose="02020603050405020304" pitchFamily="18" charset="0"/>
                <a:ea typeface="Times New Roman" panose="02020603050405020304" pitchFamily="18" charset="0"/>
              </a:rPr>
              <a:t>à</a:t>
            </a:r>
            <a:r>
              <a:rPr lang="en-US" altLang="en-US" dirty="0" err="1">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da </a:t>
            </a:r>
            <a:r>
              <a:rPr lang="en-US" altLang="en-US" dirty="0" err="1">
                <a:latin typeface="Times New Roman" panose="02020603050405020304" pitchFamily="18" charset="0"/>
                <a:cs typeface="Times New Roman" panose="02020603050405020304" pitchFamily="18" charset="0"/>
              </a:rPr>
              <a:t>đen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a:t>
            </a:r>
            <a:r>
              <a:rPr lang="en-US" altLang="en-US" dirty="0" err="1">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da </a:t>
            </a:r>
            <a:r>
              <a:rPr lang="en-US" altLang="en-US" dirty="0" err="1">
                <a:latin typeface="Times New Roman" panose="02020603050405020304" pitchFamily="18" charset="0"/>
                <a:cs typeface="Times New Roman" panose="02020603050405020304" pitchFamily="18" charset="0"/>
              </a:rPr>
              <a:t>m</a:t>
            </a:r>
            <a:r>
              <a:rPr lang="en-US" altLang="en-US" dirty="0" err="1">
                <a:latin typeface="Times New Roman" panose="02020603050405020304" pitchFamily="18" charset="0"/>
                <a:ea typeface="Times New Roman" panose="02020603050405020304" pitchFamily="18" charset="0"/>
              </a:rPr>
              <a:t>à</a:t>
            </a:r>
            <a:r>
              <a:rPr lang="en-US" altLang="en-US" dirty="0" err="1">
                <a:latin typeface="Times New Roman" panose="02020603050405020304" pitchFamily="18" charset="0"/>
                <a:cs typeface="Times New Roman" panose="02020603050405020304" pitchFamily="18" charset="0"/>
              </a:rPr>
              <a:t>u</a:t>
            </a:r>
            <a:br>
              <a:rPr lang="en-US" altLang="en-US" dirty="0"/>
            </a:br>
            <a:endParaRPr lang="en-US" dirty="0"/>
          </a:p>
        </p:txBody>
      </p:sp>
      <p:sp>
        <p:nvSpPr>
          <p:cNvPr id="6" name="Rectangle 5"/>
          <p:cNvSpPr/>
          <p:nvPr/>
        </p:nvSpPr>
        <p:spPr>
          <a:xfrm>
            <a:off x="685800" y="2150240"/>
            <a:ext cx="8001000" cy="646331"/>
          </a:xfrm>
          <a:prstGeom prst="rect">
            <a:avLst/>
          </a:prstGeom>
        </p:spPr>
        <p:txBody>
          <a:bodyPr wrap="square">
            <a:spAutoFit/>
          </a:bodyPr>
          <a:lstStyle/>
          <a:p>
            <a:r>
              <a:rPr lang="nl-NL" dirty="0">
                <a:latin typeface="Times New Roman" panose="02020603050405020304" pitchFamily="18" charset="0"/>
                <a:ea typeface="Times New Roman" panose="02020603050405020304" pitchFamily="18" charset="0"/>
              </a:rPr>
              <a:t>- Dưới sự lãnh đạo của “Đại hội dân tộc Phi’’ (ANC), người da đen kiên trì đấu tranh chống chủ nghĩa A-Pac-Thai </a:t>
            </a:r>
            <a:endParaRPr lang="en-US" dirty="0"/>
          </a:p>
        </p:txBody>
      </p:sp>
      <p:sp>
        <p:nvSpPr>
          <p:cNvPr id="7" name="Rectangle 6"/>
          <p:cNvSpPr/>
          <p:nvPr/>
        </p:nvSpPr>
        <p:spPr>
          <a:xfrm>
            <a:off x="685800" y="2796571"/>
            <a:ext cx="6172200" cy="369332"/>
          </a:xfrm>
          <a:prstGeom prst="rect">
            <a:avLst/>
          </a:prstGeom>
        </p:spPr>
        <p:txBody>
          <a:bodyPr wrap="square">
            <a:spAutoFit/>
          </a:bodyPr>
          <a:lstStyle/>
          <a:p>
            <a:r>
              <a:rPr lang="nl-NL" dirty="0">
                <a:latin typeface="Times New Roman" panose="02020603050405020304" pitchFamily="18" charset="0"/>
                <a:ea typeface="Times New Roman" panose="02020603050405020304" pitchFamily="18" charset="0"/>
              </a:rPr>
              <a:t>-Năm 1993 chế độ phân biệt chủng tộc được tuyên bố xoá bỏ.</a:t>
            </a:r>
            <a:endParaRPr lang="en-US" dirty="0"/>
          </a:p>
        </p:txBody>
      </p:sp>
      <p:sp>
        <p:nvSpPr>
          <p:cNvPr id="8" name="Rectangle 7"/>
          <p:cNvSpPr/>
          <p:nvPr/>
        </p:nvSpPr>
        <p:spPr>
          <a:xfrm>
            <a:off x="685800" y="3165904"/>
            <a:ext cx="8153400" cy="646331"/>
          </a:xfrm>
          <a:prstGeom prst="rect">
            <a:avLst/>
          </a:prstGeom>
        </p:spPr>
        <p:txBody>
          <a:bodyPr wrap="square">
            <a:spAutoFit/>
          </a:bodyPr>
          <a:lstStyle/>
          <a:p>
            <a:r>
              <a:rPr lang="vi-VN" dirty="0">
                <a:latin typeface="Times New Roman" panose="02020603050405020304" pitchFamily="18" charset="0"/>
                <a:cs typeface="Times New Roman" panose="02020603050405020304" pitchFamily="18" charset="0"/>
              </a:rPr>
              <a:t>- Tháng </a:t>
            </a:r>
            <a:r>
              <a:rPr lang="en-US" dirty="0">
                <a:latin typeface="Times New Roman" panose="02020603050405020304" pitchFamily="18" charset="0"/>
                <a:cs typeface="Times New Roman" panose="02020603050405020304" pitchFamily="18" charset="0"/>
              </a:rPr>
              <a:t>5</a:t>
            </a:r>
            <a:r>
              <a:rPr lang="vi-VN" dirty="0">
                <a:latin typeface="Times New Roman" panose="02020603050405020304" pitchFamily="18" charset="0"/>
                <a:cs typeface="Times New Roman" panose="02020603050405020304" pitchFamily="18" charset="0"/>
              </a:rPr>
              <a:t>/1994, Nen-xơn Man-đê-la trở thành  Tổng thống da đen đầu tiên của cộng hòa Nam Phi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04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609600" y="228600"/>
            <a:ext cx="7620000" cy="655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tộc</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Cộng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hòa</a:t>
            </a:r>
            <a:r>
              <a:rPr lang="en-US" sz="2800" dirty="0">
                <a:solidFill>
                  <a:schemeClr val="tx1"/>
                </a:solidFill>
                <a:latin typeface="Times New Roman" panose="02020603050405020304" pitchFamily="18" charset="0"/>
                <a:cs typeface="Times New Roman" panose="02020603050405020304" pitchFamily="18" charset="0"/>
              </a:rPr>
              <a:t> Nam Phi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lịch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to </a:t>
            </a:r>
            <a:r>
              <a:rPr lang="en-US" sz="2800" dirty="0" err="1">
                <a:solidFill>
                  <a:schemeClr val="tx1"/>
                </a:solidFill>
                <a:latin typeface="Times New Roman" panose="02020603050405020304" pitchFamily="18" charset="0"/>
                <a:cs typeface="Times New Roman" panose="02020603050405020304" pitchFamily="18" charset="0"/>
              </a:rPr>
              <a:t>lớn</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8458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599"/>
            <a:ext cx="7086600" cy="2215991"/>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a:t>
            </a:r>
            <a:r>
              <a:rPr lang="en-US" sz="2400" b="1" dirty="0">
                <a:latin typeface="Times New Roman" panose="02020603050405020304" pitchFamily="18" charset="0"/>
                <a:cs typeface="Times New Roman" panose="02020603050405020304" pitchFamily="18" charset="0"/>
              </a:rPr>
              <a:t> Nam Phi:</a:t>
            </a:r>
          </a:p>
          <a:p>
            <a:endParaRPr lang="en-US" dirty="0"/>
          </a:p>
        </p:txBody>
      </p:sp>
      <p:sp>
        <p:nvSpPr>
          <p:cNvPr id="4" name="Rectangle 3"/>
          <p:cNvSpPr/>
          <p:nvPr/>
        </p:nvSpPr>
        <p:spPr>
          <a:xfrm>
            <a:off x="685800" y="1066800"/>
            <a:ext cx="7315200" cy="369332"/>
          </a:xfrm>
          <a:prstGeom prst="rect">
            <a:avLst/>
          </a:prstGeom>
        </p:spPr>
        <p:txBody>
          <a:bodyPr wrap="square">
            <a:spAutoFit/>
          </a:bodyPr>
          <a:lstStyle/>
          <a:p>
            <a:pPr lvl="0" algn="just">
              <a:spcBef>
                <a:spcPct val="0"/>
              </a:spcBef>
            </a:pPr>
            <a:r>
              <a:rPr lang="en-US" altLang="en-US" dirty="0">
                <a:latin typeface="Times New Roman" panose="02020603050405020304" pitchFamily="18" charset="0"/>
              </a:rPr>
              <a:t>-</a:t>
            </a:r>
            <a:r>
              <a:rPr lang="en-US" altLang="en-US" dirty="0" err="1">
                <a:latin typeface="Times New Roman" panose="02020603050405020304" pitchFamily="18" charset="0"/>
              </a:rPr>
              <a:t>Diện</a:t>
            </a:r>
            <a:r>
              <a:rPr lang="en-US" altLang="en-US" dirty="0">
                <a:latin typeface="Times New Roman" panose="02020603050405020304" pitchFamily="18" charset="0"/>
              </a:rPr>
              <a:t> </a:t>
            </a:r>
            <a:r>
              <a:rPr lang="en-US" altLang="en-US" dirty="0" err="1">
                <a:latin typeface="Times New Roman" panose="02020603050405020304" pitchFamily="18" charset="0"/>
              </a:rPr>
              <a:t>tích</a:t>
            </a:r>
            <a:r>
              <a:rPr lang="en-US" altLang="en-US" dirty="0">
                <a:latin typeface="Times New Roman" panose="02020603050405020304" pitchFamily="18" charset="0"/>
              </a:rPr>
              <a:t> ,</a:t>
            </a:r>
            <a:r>
              <a:rPr lang="en-US" altLang="en-US" dirty="0" err="1">
                <a:latin typeface="Times New Roman" panose="02020603050405020304" pitchFamily="18" charset="0"/>
              </a:rPr>
              <a:t>dân</a:t>
            </a:r>
            <a:r>
              <a:rPr lang="en-US" altLang="en-US" dirty="0">
                <a:latin typeface="Times New Roman" panose="02020603050405020304" pitchFamily="18" charset="0"/>
              </a:rPr>
              <a:t> </a:t>
            </a:r>
            <a:r>
              <a:rPr lang="en-US" altLang="en-US" dirty="0" err="1">
                <a:latin typeface="Times New Roman" panose="02020603050405020304" pitchFamily="18" charset="0"/>
              </a:rPr>
              <a:t>số</a:t>
            </a:r>
            <a:r>
              <a:rPr lang="en-US" altLang="en-US" dirty="0">
                <a:latin typeface="Times New Roman" panose="02020603050405020304" pitchFamily="18" charset="0"/>
              </a:rPr>
              <a:t> </a:t>
            </a:r>
            <a:r>
              <a:rPr lang="en-US" altLang="en-US" dirty="0" err="1">
                <a:latin typeface="Times New Roman" panose="02020603050405020304" pitchFamily="18" charset="0"/>
              </a:rPr>
              <a:t>và</a:t>
            </a:r>
            <a:r>
              <a:rPr lang="en-US" altLang="en-US" dirty="0">
                <a:latin typeface="Times New Roman" panose="02020603050405020304" pitchFamily="18" charset="0"/>
              </a:rPr>
              <a:t> </a:t>
            </a:r>
            <a:r>
              <a:rPr lang="en-US" altLang="en-US" dirty="0" err="1">
                <a:latin typeface="Times New Roman" panose="02020603050405020304" pitchFamily="18" charset="0"/>
              </a:rPr>
              <a:t>quá</a:t>
            </a:r>
            <a:r>
              <a:rPr lang="en-US" altLang="en-US" dirty="0">
                <a:latin typeface="Times New Roman" panose="02020603050405020304" pitchFamily="18" charset="0"/>
              </a:rPr>
              <a:t> </a:t>
            </a:r>
            <a:r>
              <a:rPr lang="en-US" altLang="en-US" dirty="0" err="1">
                <a:latin typeface="Times New Roman" panose="02020603050405020304" pitchFamily="18" charset="0"/>
              </a:rPr>
              <a:t>trình</a:t>
            </a:r>
            <a:r>
              <a:rPr lang="en-US" altLang="en-US" dirty="0">
                <a:latin typeface="Times New Roman" panose="02020603050405020304" pitchFamily="18" charset="0"/>
              </a:rPr>
              <a:t> </a:t>
            </a:r>
            <a:r>
              <a:rPr lang="en-US" altLang="en-US" dirty="0" err="1">
                <a:latin typeface="Times New Roman" panose="02020603050405020304" pitchFamily="18" charset="0"/>
              </a:rPr>
              <a:t>thành</a:t>
            </a:r>
            <a:r>
              <a:rPr lang="en-US" altLang="en-US" dirty="0">
                <a:latin typeface="Times New Roman" panose="02020603050405020304" pitchFamily="18" charset="0"/>
              </a:rPr>
              <a:t> </a:t>
            </a:r>
            <a:r>
              <a:rPr lang="en-US" altLang="en-US" dirty="0" err="1">
                <a:latin typeface="Times New Roman" panose="02020603050405020304" pitchFamily="18" charset="0"/>
              </a:rPr>
              <a:t>lập</a:t>
            </a:r>
            <a:r>
              <a:rPr lang="en-US" altLang="en-US" dirty="0">
                <a:latin typeface="Times New Roman" panose="02020603050405020304" pitchFamily="18" charset="0"/>
              </a:rPr>
              <a:t> </a:t>
            </a:r>
            <a:r>
              <a:rPr lang="en-US" altLang="en-US" dirty="0" err="1">
                <a:latin typeface="Times New Roman" panose="02020603050405020304" pitchFamily="18" charset="0"/>
              </a:rPr>
              <a:t>nước</a:t>
            </a:r>
            <a:r>
              <a:rPr lang="en-US" altLang="en-US" dirty="0">
                <a:latin typeface="Times New Roman" panose="02020603050405020304" pitchFamily="18" charset="0"/>
              </a:rPr>
              <a:t> </a:t>
            </a:r>
            <a:r>
              <a:rPr lang="en-US" altLang="en-US" dirty="0" err="1">
                <a:latin typeface="Times New Roman" panose="02020603050405020304" pitchFamily="18" charset="0"/>
              </a:rPr>
              <a:t>cộng</a:t>
            </a:r>
            <a:r>
              <a:rPr lang="en-US" altLang="en-US" dirty="0">
                <a:latin typeface="Times New Roman" panose="02020603050405020304" pitchFamily="18" charset="0"/>
              </a:rPr>
              <a:t> </a:t>
            </a:r>
            <a:r>
              <a:rPr lang="en-US" altLang="en-US" dirty="0" err="1">
                <a:latin typeface="Times New Roman" panose="02020603050405020304" pitchFamily="18" charset="0"/>
              </a:rPr>
              <a:t>hòa</a:t>
            </a:r>
            <a:r>
              <a:rPr lang="en-US" altLang="en-US" dirty="0">
                <a:latin typeface="Times New Roman" panose="02020603050405020304" pitchFamily="18" charset="0"/>
              </a:rPr>
              <a:t> Nam phi ( SGK-28).</a:t>
            </a:r>
          </a:p>
        </p:txBody>
      </p:sp>
      <p:sp>
        <p:nvSpPr>
          <p:cNvPr id="5" name="Rectangle 4"/>
          <p:cNvSpPr/>
          <p:nvPr/>
        </p:nvSpPr>
        <p:spPr>
          <a:xfrm>
            <a:off x="457200" y="1468397"/>
            <a:ext cx="8382000" cy="923330"/>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Hơn</a:t>
            </a:r>
            <a:r>
              <a:rPr lang="en-US" altLang="en-US" dirty="0">
                <a:latin typeface="Times New Roman" panose="02020603050405020304" pitchFamily="18" charset="0"/>
                <a:cs typeface="Times New Roman" panose="02020603050405020304" pitchFamily="18" charset="0"/>
              </a:rPr>
              <a:t> 3 </a:t>
            </a:r>
            <a:r>
              <a:rPr lang="en-US" altLang="en-US" dirty="0" err="1">
                <a:latin typeface="Times New Roman" panose="02020603050405020304" pitchFamily="18" charset="0"/>
                <a:cs typeface="Times New Roman" panose="02020603050405020304" pitchFamily="18" charset="0"/>
              </a:rPr>
              <a:t>thế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chủng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tộc</a:t>
            </a:r>
            <a:r>
              <a:rPr lang="en-US" altLang="en-US" dirty="0">
                <a:latin typeface="Times New Roman" panose="02020603050405020304" pitchFamily="18" charset="0"/>
                <a:cs typeface="Times New Roman" panose="02020603050405020304" pitchFamily="18" charset="0"/>
              </a:rPr>
              <a:t> (A-</a:t>
            </a:r>
            <a:r>
              <a:rPr lang="en-US" altLang="en-US" dirty="0" err="1">
                <a:latin typeface="Times New Roman" panose="02020603050405020304" pitchFamily="18" charset="0"/>
                <a:cs typeface="Times New Roman" panose="02020603050405020304" pitchFamily="18" charset="0"/>
              </a:rPr>
              <a:t>pac</a:t>
            </a: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thai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a:t>
            </a:r>
            <a:r>
              <a:rPr lang="en-US" altLang="en-US" dirty="0" err="1">
                <a:latin typeface="Times New Roman" panose="02020603050405020304" pitchFamily="18" charset="0"/>
                <a:ea typeface="Times New Roman" panose="02020603050405020304" pitchFamily="18" charset="0"/>
              </a:rPr>
              <a:t>à</a:t>
            </a:r>
            <a:r>
              <a:rPr lang="en-US" altLang="en-US" dirty="0" err="1">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da </a:t>
            </a:r>
            <a:r>
              <a:rPr lang="en-US" altLang="en-US" dirty="0" err="1">
                <a:latin typeface="Times New Roman" panose="02020603050405020304" pitchFamily="18" charset="0"/>
                <a:cs typeface="Times New Roman" panose="02020603050405020304" pitchFamily="18" charset="0"/>
              </a:rPr>
              <a:t>đen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a:t>
            </a:r>
            <a:r>
              <a:rPr lang="en-US" altLang="en-US" dirty="0" err="1">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da </a:t>
            </a:r>
            <a:r>
              <a:rPr lang="en-US" altLang="en-US" dirty="0" err="1">
                <a:latin typeface="Times New Roman" panose="02020603050405020304" pitchFamily="18" charset="0"/>
                <a:cs typeface="Times New Roman" panose="02020603050405020304" pitchFamily="18" charset="0"/>
              </a:rPr>
              <a:t>m</a:t>
            </a:r>
            <a:r>
              <a:rPr lang="en-US" altLang="en-US" dirty="0" err="1">
                <a:latin typeface="Times New Roman" panose="02020603050405020304" pitchFamily="18" charset="0"/>
                <a:ea typeface="Times New Roman" panose="02020603050405020304" pitchFamily="18" charset="0"/>
              </a:rPr>
              <a:t>à</a:t>
            </a:r>
            <a:r>
              <a:rPr lang="en-US" altLang="en-US" dirty="0" err="1">
                <a:latin typeface="Times New Roman" panose="02020603050405020304" pitchFamily="18" charset="0"/>
                <a:cs typeface="Times New Roman" panose="02020603050405020304" pitchFamily="18" charset="0"/>
              </a:rPr>
              <a:t>u</a:t>
            </a:r>
            <a:br>
              <a:rPr lang="en-US" altLang="en-US" dirty="0"/>
            </a:br>
            <a:endParaRPr lang="en-US" dirty="0"/>
          </a:p>
        </p:txBody>
      </p:sp>
      <p:sp>
        <p:nvSpPr>
          <p:cNvPr id="6" name="Rectangle 5"/>
          <p:cNvSpPr/>
          <p:nvPr/>
        </p:nvSpPr>
        <p:spPr>
          <a:xfrm>
            <a:off x="685800" y="2150240"/>
            <a:ext cx="8001000" cy="646331"/>
          </a:xfrm>
          <a:prstGeom prst="rect">
            <a:avLst/>
          </a:prstGeom>
        </p:spPr>
        <p:txBody>
          <a:bodyPr wrap="square">
            <a:spAutoFit/>
          </a:bodyPr>
          <a:lstStyle/>
          <a:p>
            <a:r>
              <a:rPr lang="nl-NL" dirty="0">
                <a:latin typeface="Times New Roman" panose="02020603050405020304" pitchFamily="18" charset="0"/>
                <a:ea typeface="Times New Roman" panose="02020603050405020304" pitchFamily="18" charset="0"/>
              </a:rPr>
              <a:t>- Dưới sự lãnh đạo của “Đại hội dân tộc Phi’’ (ANC), người da đen kiên trì đấu tranh chống chủ nghĩa A-Pac-Thai </a:t>
            </a:r>
            <a:endParaRPr lang="en-US" dirty="0"/>
          </a:p>
        </p:txBody>
      </p:sp>
      <p:sp>
        <p:nvSpPr>
          <p:cNvPr id="7" name="Rectangle 6"/>
          <p:cNvSpPr/>
          <p:nvPr/>
        </p:nvSpPr>
        <p:spPr>
          <a:xfrm>
            <a:off x="685800" y="2796571"/>
            <a:ext cx="6172200" cy="369332"/>
          </a:xfrm>
          <a:prstGeom prst="rect">
            <a:avLst/>
          </a:prstGeom>
        </p:spPr>
        <p:txBody>
          <a:bodyPr wrap="square">
            <a:spAutoFit/>
          </a:bodyPr>
          <a:lstStyle/>
          <a:p>
            <a:r>
              <a:rPr lang="nl-NL" dirty="0">
                <a:latin typeface="Times New Roman" panose="02020603050405020304" pitchFamily="18" charset="0"/>
                <a:ea typeface="Times New Roman" panose="02020603050405020304" pitchFamily="18" charset="0"/>
              </a:rPr>
              <a:t>-Năm 1993 chế độ phân biệt chủng tộc được tuyên bố xoá bỏ.</a:t>
            </a:r>
            <a:endParaRPr lang="en-US" dirty="0"/>
          </a:p>
        </p:txBody>
      </p:sp>
      <p:sp>
        <p:nvSpPr>
          <p:cNvPr id="8" name="Rectangle 7"/>
          <p:cNvSpPr/>
          <p:nvPr/>
        </p:nvSpPr>
        <p:spPr>
          <a:xfrm>
            <a:off x="685800" y="3165904"/>
            <a:ext cx="8153400" cy="646331"/>
          </a:xfrm>
          <a:prstGeom prst="rect">
            <a:avLst/>
          </a:prstGeom>
        </p:spPr>
        <p:txBody>
          <a:bodyPr wrap="square">
            <a:spAutoFit/>
          </a:bodyPr>
          <a:lstStyle/>
          <a:p>
            <a:r>
              <a:rPr lang="vi-VN" dirty="0">
                <a:latin typeface="Times New Roman" panose="02020603050405020304" pitchFamily="18" charset="0"/>
                <a:cs typeface="Times New Roman" panose="02020603050405020304" pitchFamily="18" charset="0"/>
              </a:rPr>
              <a:t>- Tháng </a:t>
            </a:r>
            <a:r>
              <a:rPr lang="en-US" dirty="0">
                <a:latin typeface="Times New Roman" panose="02020603050405020304" pitchFamily="18" charset="0"/>
                <a:cs typeface="Times New Roman" panose="02020603050405020304" pitchFamily="18" charset="0"/>
              </a:rPr>
              <a:t>5</a:t>
            </a:r>
            <a:r>
              <a:rPr lang="vi-VN" dirty="0">
                <a:latin typeface="Times New Roman" panose="02020603050405020304" pitchFamily="18" charset="0"/>
                <a:cs typeface="Times New Roman" panose="02020603050405020304" pitchFamily="18" charset="0"/>
              </a:rPr>
              <a:t>/1994, Nen-xơn Man-đê-la trở thành  Tổng thống da đen đầu tiên của cộng hòa Nam Phi</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304800" y="3812235"/>
            <a:ext cx="739140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 (SGK -28)</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3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rot="5400000">
            <a:off x="2552699" y="-266700"/>
            <a:ext cx="3581399" cy="5943601"/>
          </a:xfrm>
          <a:prstGeom prst="wedgeEllipseCallout">
            <a:avLst>
              <a:gd name="adj1" fmla="val -49261"/>
              <a:gd name="adj2" fmla="val 58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1200" y="1676400"/>
            <a:ext cx="4800600" cy="1754326"/>
          </a:xfrm>
          <a:prstGeom prst="rect">
            <a:avLst/>
          </a:prstGeom>
        </p:spPr>
        <p:txBody>
          <a:bodyPr wrap="square">
            <a:spAutoFit/>
          </a:bodyPr>
          <a:lstStyle/>
          <a:p>
            <a:pPr algn="just">
              <a:tabLst>
                <a:tab pos="3960495" algn="l"/>
              </a:tabLst>
            </a:pPr>
            <a:r>
              <a:rPr lang="nl-NL" sz="3600" dirty="0">
                <a:latin typeface="Times New Roman" panose="02020603050405020304" pitchFamily="18" charset="0"/>
                <a:ea typeface="Times New Roman" panose="02020603050405020304" pitchFamily="18" charset="0"/>
              </a:rPr>
              <a:t>? Cho biết vài nét về tình hình phát triển của Cộng hoà Nam Phi hiện nay?</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1313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599"/>
            <a:ext cx="7086600" cy="2215991"/>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a:t>
            </a:r>
            <a:r>
              <a:rPr lang="en-US" sz="2400" b="1" dirty="0">
                <a:latin typeface="Times New Roman" panose="02020603050405020304" pitchFamily="18" charset="0"/>
                <a:cs typeface="Times New Roman" panose="02020603050405020304" pitchFamily="18" charset="0"/>
              </a:rPr>
              <a:t> Nam Phi:</a:t>
            </a:r>
          </a:p>
          <a:p>
            <a:endParaRPr lang="en-US" dirty="0"/>
          </a:p>
        </p:txBody>
      </p:sp>
      <p:sp>
        <p:nvSpPr>
          <p:cNvPr id="4" name="Rectangle 3"/>
          <p:cNvSpPr/>
          <p:nvPr/>
        </p:nvSpPr>
        <p:spPr>
          <a:xfrm>
            <a:off x="685800" y="1066800"/>
            <a:ext cx="7315200" cy="369332"/>
          </a:xfrm>
          <a:prstGeom prst="rect">
            <a:avLst/>
          </a:prstGeom>
        </p:spPr>
        <p:txBody>
          <a:bodyPr wrap="square">
            <a:spAutoFit/>
          </a:bodyPr>
          <a:lstStyle/>
          <a:p>
            <a:pPr lvl="0" algn="just">
              <a:spcBef>
                <a:spcPct val="0"/>
              </a:spcBef>
            </a:pPr>
            <a:r>
              <a:rPr lang="en-US" altLang="en-US" dirty="0">
                <a:latin typeface="Times New Roman" panose="02020603050405020304" pitchFamily="18" charset="0"/>
              </a:rPr>
              <a:t>-</a:t>
            </a:r>
            <a:r>
              <a:rPr lang="en-US" altLang="en-US" dirty="0" err="1">
                <a:latin typeface="Times New Roman" panose="02020603050405020304" pitchFamily="18" charset="0"/>
              </a:rPr>
              <a:t>Diện</a:t>
            </a:r>
            <a:r>
              <a:rPr lang="en-US" altLang="en-US" dirty="0">
                <a:latin typeface="Times New Roman" panose="02020603050405020304" pitchFamily="18" charset="0"/>
              </a:rPr>
              <a:t> </a:t>
            </a:r>
            <a:r>
              <a:rPr lang="en-US" altLang="en-US" dirty="0" err="1">
                <a:latin typeface="Times New Roman" panose="02020603050405020304" pitchFamily="18" charset="0"/>
              </a:rPr>
              <a:t>tích</a:t>
            </a:r>
            <a:r>
              <a:rPr lang="en-US" altLang="en-US" dirty="0">
                <a:latin typeface="Times New Roman" panose="02020603050405020304" pitchFamily="18" charset="0"/>
              </a:rPr>
              <a:t> ,</a:t>
            </a:r>
            <a:r>
              <a:rPr lang="en-US" altLang="en-US" dirty="0" err="1">
                <a:latin typeface="Times New Roman" panose="02020603050405020304" pitchFamily="18" charset="0"/>
              </a:rPr>
              <a:t>dân</a:t>
            </a:r>
            <a:r>
              <a:rPr lang="en-US" altLang="en-US" dirty="0">
                <a:latin typeface="Times New Roman" panose="02020603050405020304" pitchFamily="18" charset="0"/>
              </a:rPr>
              <a:t> </a:t>
            </a:r>
            <a:r>
              <a:rPr lang="en-US" altLang="en-US" dirty="0" err="1">
                <a:latin typeface="Times New Roman" panose="02020603050405020304" pitchFamily="18" charset="0"/>
              </a:rPr>
              <a:t>số</a:t>
            </a:r>
            <a:r>
              <a:rPr lang="en-US" altLang="en-US" dirty="0">
                <a:latin typeface="Times New Roman" panose="02020603050405020304" pitchFamily="18" charset="0"/>
              </a:rPr>
              <a:t> </a:t>
            </a:r>
            <a:r>
              <a:rPr lang="en-US" altLang="en-US" dirty="0" err="1">
                <a:latin typeface="Times New Roman" panose="02020603050405020304" pitchFamily="18" charset="0"/>
              </a:rPr>
              <a:t>và</a:t>
            </a:r>
            <a:r>
              <a:rPr lang="en-US" altLang="en-US" dirty="0">
                <a:latin typeface="Times New Roman" panose="02020603050405020304" pitchFamily="18" charset="0"/>
              </a:rPr>
              <a:t> </a:t>
            </a:r>
            <a:r>
              <a:rPr lang="en-US" altLang="en-US" dirty="0" err="1">
                <a:latin typeface="Times New Roman" panose="02020603050405020304" pitchFamily="18" charset="0"/>
              </a:rPr>
              <a:t>quá</a:t>
            </a:r>
            <a:r>
              <a:rPr lang="en-US" altLang="en-US" dirty="0">
                <a:latin typeface="Times New Roman" panose="02020603050405020304" pitchFamily="18" charset="0"/>
              </a:rPr>
              <a:t> </a:t>
            </a:r>
            <a:r>
              <a:rPr lang="en-US" altLang="en-US" dirty="0" err="1">
                <a:latin typeface="Times New Roman" panose="02020603050405020304" pitchFamily="18" charset="0"/>
              </a:rPr>
              <a:t>trình</a:t>
            </a:r>
            <a:r>
              <a:rPr lang="en-US" altLang="en-US" dirty="0">
                <a:latin typeface="Times New Roman" panose="02020603050405020304" pitchFamily="18" charset="0"/>
              </a:rPr>
              <a:t> </a:t>
            </a:r>
            <a:r>
              <a:rPr lang="en-US" altLang="en-US" dirty="0" err="1">
                <a:latin typeface="Times New Roman" panose="02020603050405020304" pitchFamily="18" charset="0"/>
              </a:rPr>
              <a:t>thành</a:t>
            </a:r>
            <a:r>
              <a:rPr lang="en-US" altLang="en-US" dirty="0">
                <a:latin typeface="Times New Roman" panose="02020603050405020304" pitchFamily="18" charset="0"/>
              </a:rPr>
              <a:t> </a:t>
            </a:r>
            <a:r>
              <a:rPr lang="en-US" altLang="en-US" dirty="0" err="1">
                <a:latin typeface="Times New Roman" panose="02020603050405020304" pitchFamily="18" charset="0"/>
              </a:rPr>
              <a:t>lập</a:t>
            </a:r>
            <a:r>
              <a:rPr lang="en-US" altLang="en-US" dirty="0">
                <a:latin typeface="Times New Roman" panose="02020603050405020304" pitchFamily="18" charset="0"/>
              </a:rPr>
              <a:t> </a:t>
            </a:r>
            <a:r>
              <a:rPr lang="en-US" altLang="en-US" dirty="0" err="1">
                <a:latin typeface="Times New Roman" panose="02020603050405020304" pitchFamily="18" charset="0"/>
              </a:rPr>
              <a:t>nước</a:t>
            </a:r>
            <a:r>
              <a:rPr lang="en-US" altLang="en-US" dirty="0">
                <a:latin typeface="Times New Roman" panose="02020603050405020304" pitchFamily="18" charset="0"/>
              </a:rPr>
              <a:t> </a:t>
            </a:r>
            <a:r>
              <a:rPr lang="en-US" altLang="en-US" dirty="0" err="1">
                <a:latin typeface="Times New Roman" panose="02020603050405020304" pitchFamily="18" charset="0"/>
              </a:rPr>
              <a:t>cộng</a:t>
            </a:r>
            <a:r>
              <a:rPr lang="en-US" altLang="en-US" dirty="0">
                <a:latin typeface="Times New Roman" panose="02020603050405020304" pitchFamily="18" charset="0"/>
              </a:rPr>
              <a:t> </a:t>
            </a:r>
            <a:r>
              <a:rPr lang="en-US" altLang="en-US" dirty="0" err="1">
                <a:latin typeface="Times New Roman" panose="02020603050405020304" pitchFamily="18" charset="0"/>
              </a:rPr>
              <a:t>hòa</a:t>
            </a:r>
            <a:r>
              <a:rPr lang="en-US" altLang="en-US" dirty="0">
                <a:latin typeface="Times New Roman" panose="02020603050405020304" pitchFamily="18" charset="0"/>
              </a:rPr>
              <a:t> Nam phi ( SGK-28).</a:t>
            </a:r>
          </a:p>
        </p:txBody>
      </p:sp>
      <p:sp>
        <p:nvSpPr>
          <p:cNvPr id="5" name="Rectangle 4"/>
          <p:cNvSpPr/>
          <p:nvPr/>
        </p:nvSpPr>
        <p:spPr>
          <a:xfrm>
            <a:off x="457200" y="1468397"/>
            <a:ext cx="8382000" cy="923330"/>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Hơn</a:t>
            </a:r>
            <a:r>
              <a:rPr lang="en-US" altLang="en-US" dirty="0">
                <a:latin typeface="Times New Roman" panose="02020603050405020304" pitchFamily="18" charset="0"/>
                <a:cs typeface="Times New Roman" panose="02020603050405020304" pitchFamily="18" charset="0"/>
              </a:rPr>
              <a:t> 3 </a:t>
            </a:r>
            <a:r>
              <a:rPr lang="en-US" altLang="en-US" dirty="0" err="1">
                <a:latin typeface="Times New Roman" panose="02020603050405020304" pitchFamily="18" charset="0"/>
                <a:cs typeface="Times New Roman" panose="02020603050405020304" pitchFamily="18" charset="0"/>
              </a:rPr>
              <a:t>thế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chủng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tộc</a:t>
            </a:r>
            <a:r>
              <a:rPr lang="en-US" altLang="en-US" dirty="0">
                <a:latin typeface="Times New Roman" panose="02020603050405020304" pitchFamily="18" charset="0"/>
                <a:cs typeface="Times New Roman" panose="02020603050405020304" pitchFamily="18" charset="0"/>
              </a:rPr>
              <a:t> (A-</a:t>
            </a:r>
            <a:r>
              <a:rPr lang="en-US" altLang="en-US" dirty="0" err="1">
                <a:latin typeface="Times New Roman" panose="02020603050405020304" pitchFamily="18" charset="0"/>
                <a:cs typeface="Times New Roman" panose="02020603050405020304" pitchFamily="18" charset="0"/>
              </a:rPr>
              <a:t>pac</a:t>
            </a: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thai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a:t>
            </a:r>
            <a:r>
              <a:rPr lang="en-US" altLang="en-US" dirty="0" err="1">
                <a:latin typeface="Times New Roman" panose="02020603050405020304" pitchFamily="18" charset="0"/>
                <a:ea typeface="Times New Roman" panose="02020603050405020304" pitchFamily="18" charset="0"/>
              </a:rPr>
              <a:t>à</a:t>
            </a:r>
            <a:r>
              <a:rPr lang="en-US" altLang="en-US" dirty="0" err="1">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da </a:t>
            </a:r>
            <a:r>
              <a:rPr lang="en-US" altLang="en-US" dirty="0" err="1">
                <a:latin typeface="Times New Roman" panose="02020603050405020304" pitchFamily="18" charset="0"/>
                <a:cs typeface="Times New Roman" panose="02020603050405020304" pitchFamily="18" charset="0"/>
              </a:rPr>
              <a:t>đen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a:t>
            </a:r>
            <a:r>
              <a:rPr lang="en-US" altLang="en-US" dirty="0" err="1">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da </a:t>
            </a:r>
            <a:r>
              <a:rPr lang="en-US" altLang="en-US" dirty="0" err="1">
                <a:latin typeface="Times New Roman" panose="02020603050405020304" pitchFamily="18" charset="0"/>
                <a:cs typeface="Times New Roman" panose="02020603050405020304" pitchFamily="18" charset="0"/>
              </a:rPr>
              <a:t>m</a:t>
            </a:r>
            <a:r>
              <a:rPr lang="en-US" altLang="en-US" dirty="0" err="1">
                <a:latin typeface="Times New Roman" panose="02020603050405020304" pitchFamily="18" charset="0"/>
                <a:ea typeface="Times New Roman" panose="02020603050405020304" pitchFamily="18" charset="0"/>
              </a:rPr>
              <a:t>à</a:t>
            </a:r>
            <a:r>
              <a:rPr lang="en-US" altLang="en-US" dirty="0" err="1">
                <a:latin typeface="Times New Roman" panose="02020603050405020304" pitchFamily="18" charset="0"/>
                <a:cs typeface="Times New Roman" panose="02020603050405020304" pitchFamily="18" charset="0"/>
              </a:rPr>
              <a:t>u</a:t>
            </a:r>
            <a:br>
              <a:rPr lang="en-US" altLang="en-US" dirty="0"/>
            </a:br>
            <a:endParaRPr lang="en-US" dirty="0"/>
          </a:p>
        </p:txBody>
      </p:sp>
      <p:sp>
        <p:nvSpPr>
          <p:cNvPr id="6" name="Rectangle 5"/>
          <p:cNvSpPr/>
          <p:nvPr/>
        </p:nvSpPr>
        <p:spPr>
          <a:xfrm>
            <a:off x="685800" y="2150240"/>
            <a:ext cx="8001000" cy="646331"/>
          </a:xfrm>
          <a:prstGeom prst="rect">
            <a:avLst/>
          </a:prstGeom>
        </p:spPr>
        <p:txBody>
          <a:bodyPr wrap="square">
            <a:spAutoFit/>
          </a:bodyPr>
          <a:lstStyle/>
          <a:p>
            <a:r>
              <a:rPr lang="nl-NL" dirty="0">
                <a:latin typeface="Times New Roman" panose="02020603050405020304" pitchFamily="18" charset="0"/>
                <a:ea typeface="Times New Roman" panose="02020603050405020304" pitchFamily="18" charset="0"/>
              </a:rPr>
              <a:t>- Dưới sự lãnh đạo của “Đại hội dân tộc Phi’’ (ANC), người da đen kiên trì đấu tranh chống chủ nghĩa A-Pac-Thai </a:t>
            </a:r>
            <a:endParaRPr lang="en-US" dirty="0"/>
          </a:p>
        </p:txBody>
      </p:sp>
      <p:sp>
        <p:nvSpPr>
          <p:cNvPr id="7" name="Rectangle 6"/>
          <p:cNvSpPr/>
          <p:nvPr/>
        </p:nvSpPr>
        <p:spPr>
          <a:xfrm>
            <a:off x="685800" y="2796571"/>
            <a:ext cx="6172200" cy="369332"/>
          </a:xfrm>
          <a:prstGeom prst="rect">
            <a:avLst/>
          </a:prstGeom>
        </p:spPr>
        <p:txBody>
          <a:bodyPr wrap="square">
            <a:spAutoFit/>
          </a:bodyPr>
          <a:lstStyle/>
          <a:p>
            <a:r>
              <a:rPr lang="nl-NL" dirty="0">
                <a:latin typeface="Times New Roman" panose="02020603050405020304" pitchFamily="18" charset="0"/>
                <a:ea typeface="Times New Roman" panose="02020603050405020304" pitchFamily="18" charset="0"/>
              </a:rPr>
              <a:t>-Năm 1993 chế độ phân biệt chủng tộc được tuyên bố xoá bỏ.</a:t>
            </a:r>
            <a:endParaRPr lang="en-US" dirty="0"/>
          </a:p>
        </p:txBody>
      </p:sp>
      <p:sp>
        <p:nvSpPr>
          <p:cNvPr id="8" name="Rectangle 7"/>
          <p:cNvSpPr/>
          <p:nvPr/>
        </p:nvSpPr>
        <p:spPr>
          <a:xfrm>
            <a:off x="685800" y="3165904"/>
            <a:ext cx="8153400" cy="646331"/>
          </a:xfrm>
          <a:prstGeom prst="rect">
            <a:avLst/>
          </a:prstGeom>
        </p:spPr>
        <p:txBody>
          <a:bodyPr wrap="square">
            <a:spAutoFit/>
          </a:bodyPr>
          <a:lstStyle/>
          <a:p>
            <a:r>
              <a:rPr lang="vi-VN" dirty="0">
                <a:latin typeface="Times New Roman" panose="02020603050405020304" pitchFamily="18" charset="0"/>
                <a:cs typeface="Times New Roman" panose="02020603050405020304" pitchFamily="18" charset="0"/>
              </a:rPr>
              <a:t>- Tháng </a:t>
            </a:r>
            <a:r>
              <a:rPr lang="en-US" dirty="0">
                <a:latin typeface="Times New Roman" panose="02020603050405020304" pitchFamily="18" charset="0"/>
                <a:cs typeface="Times New Roman" panose="02020603050405020304" pitchFamily="18" charset="0"/>
              </a:rPr>
              <a:t>5</a:t>
            </a:r>
            <a:r>
              <a:rPr lang="vi-VN" dirty="0">
                <a:latin typeface="Times New Roman" panose="02020603050405020304" pitchFamily="18" charset="0"/>
                <a:cs typeface="Times New Roman" panose="02020603050405020304" pitchFamily="18" charset="0"/>
              </a:rPr>
              <a:t>/1994, Nen-xơn Man-đê-la trở thành  Tổng thống da đen đầu tiên của cộng hòa Nam Phi</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304800" y="3812235"/>
            <a:ext cx="739140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 (SGK -28)</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buFontTx/>
              <a:buChar char="-"/>
            </a:pPr>
            <a:endParaRPr lang="en-US" dirty="0">
              <a:latin typeface="Times New Roman" panose="02020603050405020304" pitchFamily="18" charset="0"/>
              <a:cs typeface="Times New Roman" panose="02020603050405020304" pitchFamily="18" charset="0"/>
            </a:endParaRPr>
          </a:p>
        </p:txBody>
      </p:sp>
      <p:sp>
        <p:nvSpPr>
          <p:cNvPr id="10" name="Rectangle 9"/>
          <p:cNvSpPr/>
          <p:nvPr/>
        </p:nvSpPr>
        <p:spPr>
          <a:xfrm>
            <a:off x="457200" y="4458567"/>
            <a:ext cx="8153400" cy="646331"/>
          </a:xfrm>
          <a:prstGeom prst="rect">
            <a:avLst/>
          </a:prstGeom>
        </p:spPr>
        <p:txBody>
          <a:bodyPr wrap="square">
            <a:spAutoFit/>
          </a:bodyPr>
          <a:lstStyle/>
          <a:p>
            <a:r>
              <a:rPr lang="nl-NL" dirty="0">
                <a:latin typeface="Times New Roman" panose="02020603050405020304" pitchFamily="18" charset="0"/>
                <a:ea typeface="Times New Roman" panose="02020603050405020304" pitchFamily="18" charset="0"/>
              </a:rPr>
              <a:t>-Nam Phi đang tập trung sức phát triển kinh tế và xã hội để xoá bỏ “chế độ A-pac-thai” về kinh tế</a:t>
            </a:r>
            <a:endParaRPr lang="en-US" dirty="0"/>
          </a:p>
        </p:txBody>
      </p:sp>
    </p:spTree>
    <p:extLst>
      <p:ext uri="{BB962C8B-B14F-4D97-AF65-F5344CB8AC3E}">
        <p14:creationId xmlns:p14="http://schemas.microsoft.com/office/powerpoint/2010/main" val="286977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à dư tửu hậu: 10 quốc gia giàu nhất châu Ph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6858000" cy="5126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5507855"/>
            <a:ext cx="7467600" cy="400110"/>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Thủ </a:t>
            </a:r>
            <a:r>
              <a:rPr lang="en-US" sz="2000" b="1" dirty="0" err="1">
                <a:solidFill>
                  <a:srgbClr val="FF0000"/>
                </a:solidFill>
                <a:latin typeface="Times New Roman" panose="02020603050405020304" pitchFamily="18" charset="0"/>
                <a:cs typeface="Times New Roman" panose="02020603050405020304" pitchFamily="18" charset="0"/>
              </a:rPr>
              <a:t>đô</a:t>
            </a:r>
            <a:r>
              <a:rPr lang="en-US" sz="2000" b="1" dirty="0">
                <a:solidFill>
                  <a:srgbClr val="FF0000"/>
                </a:solidFill>
                <a:latin typeface="Times New Roman" panose="02020603050405020304" pitchFamily="18" charset="0"/>
                <a:cs typeface="Times New Roman" panose="02020603050405020304" pitchFamily="18" charset="0"/>
              </a:rPr>
              <a:t> Pretoria </a:t>
            </a:r>
            <a:r>
              <a:rPr lang="en-US" sz="2000" b="1" dirty="0" err="1">
                <a:solidFill>
                  <a:srgbClr val="FF0000"/>
                </a:solidFill>
                <a:latin typeface="Times New Roman" panose="02020603050405020304" pitchFamily="18" charset="0"/>
                <a:cs typeface="Times New Roman" panose="02020603050405020304" pitchFamily="18" charset="0"/>
              </a:rPr>
              <a:t>Cộng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hòa</a:t>
            </a:r>
            <a:r>
              <a:rPr lang="en-US" sz="2000" b="1" dirty="0">
                <a:solidFill>
                  <a:srgbClr val="FF0000"/>
                </a:solidFill>
                <a:latin typeface="Times New Roman" panose="02020603050405020304" pitchFamily="18" charset="0"/>
                <a:cs typeface="Times New Roman" panose="02020603050405020304" pitchFamily="18" charset="0"/>
              </a:rPr>
              <a:t> Nam Phi</a:t>
            </a:r>
          </a:p>
        </p:txBody>
      </p:sp>
    </p:spTree>
    <p:extLst>
      <p:ext uri="{BB962C8B-B14F-4D97-AF65-F5344CB8AC3E}">
        <p14:creationId xmlns:p14="http://schemas.microsoft.com/office/powerpoint/2010/main" val="1041582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idx="1"/>
          </p:nvPr>
        </p:nvSpPr>
        <p:spPr>
          <a:xfrm>
            <a:off x="0" y="0"/>
            <a:ext cx="9144000" cy="6858000"/>
          </a:xfrm>
          <a:ln/>
        </p:spPr>
        <p:txBody>
          <a:bodyPr vert="horz" wrap="square" lIns="91440" tIns="45720" rIns="91440" bIns="45720" anchor="t" anchorCtr="0"/>
          <a:lstStyle/>
          <a:p>
            <a:pPr marL="609600" indent="-609600" algn="ctr" eaLnBrk="1" hangingPunct="1">
              <a:buNone/>
            </a:pPr>
            <a:endParaRPr lang="en-US" altLang="en-US" b="1" dirty="0"/>
          </a:p>
          <a:p>
            <a:pPr marL="609600" indent="-609600" algn="ctr" eaLnBrk="1" hangingPunct="1">
              <a:buNone/>
            </a:pPr>
            <a:r>
              <a:rPr lang="en-US" altLang="en-US" b="1" dirty="0">
                <a:solidFill>
                  <a:srgbClr val="C00000"/>
                </a:solidFill>
              </a:rPr>
              <a:t>CÂU HỎI TRẮC NGHIỆM</a:t>
            </a:r>
          </a:p>
          <a:p>
            <a:pPr marL="609600" indent="-609600" eaLnBrk="1" hangingPunct="1">
              <a:buNone/>
            </a:pPr>
            <a:r>
              <a:rPr lang="en-US" altLang="en-US" sz="2800" b="1" dirty="0"/>
              <a:t>1. Đói nghèo, bệnh tật, nội chiến…là đặc điểm của :</a:t>
            </a:r>
          </a:p>
          <a:p>
            <a:pPr marL="609600" indent="-609600" eaLnBrk="1" hangingPunct="1">
              <a:buNone/>
            </a:pPr>
            <a:r>
              <a:rPr lang="en-US" altLang="en-US" sz="2800" b="1" dirty="0"/>
              <a:t>  a. Châu Á	b. Châu Phi	c. Đông Nam Á   d. </a:t>
            </a:r>
            <a:r>
              <a:rPr lang="en-US" altLang="en-US" sz="2800" b="1" dirty="0" err="1"/>
              <a:t>Mĩ</a:t>
            </a:r>
            <a:r>
              <a:rPr lang="en-US" altLang="en-US" sz="2800" b="1" dirty="0"/>
              <a:t> la </a:t>
            </a:r>
            <a:r>
              <a:rPr lang="en-US" altLang="en-US" sz="2800" b="1" dirty="0" err="1"/>
              <a:t>tinh</a:t>
            </a:r>
            <a:endParaRPr lang="en-US" altLang="en-US" sz="2800" b="1" dirty="0"/>
          </a:p>
          <a:p>
            <a:pPr marL="609600" indent="-609600" eaLnBrk="1" hangingPunct="1">
              <a:buNone/>
            </a:pPr>
            <a:r>
              <a:rPr lang="en-US" altLang="en-US" sz="2800" b="1" dirty="0"/>
              <a:t>2. Liên minh châu Phi viết tắt là: </a:t>
            </a:r>
          </a:p>
          <a:p>
            <a:pPr marL="609600" indent="-609600" eaLnBrk="1" hangingPunct="1">
              <a:buNone/>
            </a:pPr>
            <a:r>
              <a:rPr lang="en-US" altLang="en-US" sz="2800" b="1" dirty="0"/>
              <a:t>  a. EU		b. ASEAN		c. AU		d. SNG</a:t>
            </a:r>
          </a:p>
          <a:p>
            <a:pPr marL="609600" indent="-609600" eaLnBrk="1" hangingPunct="1">
              <a:buNone/>
            </a:pPr>
            <a:r>
              <a:rPr lang="en-US" altLang="en-US" sz="2800" b="1" dirty="0"/>
              <a:t>3. Tổng thống da đen đầu tiên của Nam Phi là:</a:t>
            </a:r>
          </a:p>
          <a:p>
            <a:pPr marL="609600" indent="-609600" eaLnBrk="1" hangingPunct="1">
              <a:buNone/>
            </a:pPr>
            <a:r>
              <a:rPr lang="en-US" altLang="en-US" sz="2800" b="1" dirty="0"/>
              <a:t>    a.Phi đen Caxtơrô 	                 b. Gagarin	   </a:t>
            </a:r>
          </a:p>
          <a:p>
            <a:pPr marL="609600" indent="-609600" eaLnBrk="1" hangingPunct="1">
              <a:buNone/>
            </a:pPr>
            <a:r>
              <a:rPr lang="en-US" altLang="en-US" sz="2800" b="1" dirty="0"/>
              <a:t>    c. </a:t>
            </a:r>
            <a:r>
              <a:rPr lang="en-US" altLang="en-US" sz="2800" b="1" dirty="0" err="1"/>
              <a:t>Nenxơn</a:t>
            </a:r>
            <a:r>
              <a:rPr lang="en-US" altLang="en-US" sz="2800" b="1" dirty="0"/>
              <a:t> </a:t>
            </a:r>
            <a:r>
              <a:rPr lang="en-US" altLang="en-US" sz="2800" b="1" dirty="0" err="1"/>
              <a:t>Manđêla</a:t>
            </a:r>
            <a:r>
              <a:rPr lang="en-US" altLang="en-US" sz="2800" b="1" dirty="0"/>
              <a:t>                    </a:t>
            </a:r>
            <a:r>
              <a:rPr lang="en-US" altLang="en-US" sz="2800" b="1" dirty="0" err="1"/>
              <a:t>d.Gooc-ba-chốp</a:t>
            </a:r>
            <a:endParaRPr lang="en-US" altLang="en-US" sz="2800" b="1" dirty="0"/>
          </a:p>
          <a:p>
            <a:pPr marL="609600" indent="-609600" eaLnBrk="1" hangingPunct="1">
              <a:buNone/>
            </a:pPr>
            <a:r>
              <a:rPr lang="en-US" altLang="en-US" sz="2800" b="1" dirty="0"/>
              <a:t>4. Đại hội dân tộc Phi viết tắt  là:</a:t>
            </a:r>
          </a:p>
          <a:p>
            <a:pPr marL="609600" indent="-609600" eaLnBrk="1" hangingPunct="1">
              <a:buNone/>
            </a:pPr>
            <a:r>
              <a:rPr lang="en-US" altLang="en-US" sz="2800" b="1" dirty="0"/>
              <a:t>   a. ANC	  b. SNG	        c. SEV             d. AU</a:t>
            </a:r>
          </a:p>
        </p:txBody>
      </p:sp>
      <p:sp>
        <p:nvSpPr>
          <p:cNvPr id="25603" name="Oval 3"/>
          <p:cNvSpPr/>
          <p:nvPr/>
        </p:nvSpPr>
        <p:spPr>
          <a:xfrm>
            <a:off x="1981200" y="1143000"/>
            <a:ext cx="533400" cy="609600"/>
          </a:xfrm>
          <a:prstGeom prst="ellipse">
            <a:avLst/>
          </a:prstGeom>
          <a:noFill/>
          <a:ln w="38100" cap="flat" cmpd="sng">
            <a:solidFill>
              <a:schemeClr val="hlink"/>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latin typeface="Times New Roman" panose="02020603050405020304" pitchFamily="18" charset="0"/>
            </a:endParaRPr>
          </a:p>
        </p:txBody>
      </p:sp>
      <p:sp>
        <p:nvSpPr>
          <p:cNvPr id="25604" name="Oval 4"/>
          <p:cNvSpPr/>
          <p:nvPr/>
        </p:nvSpPr>
        <p:spPr>
          <a:xfrm>
            <a:off x="3874168" y="2133600"/>
            <a:ext cx="621632" cy="609600"/>
          </a:xfrm>
          <a:prstGeom prst="ellipse">
            <a:avLst/>
          </a:prstGeom>
          <a:noFill/>
          <a:ln w="38100" cap="flat" cmpd="sng">
            <a:solidFill>
              <a:schemeClr val="hlink"/>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latin typeface="Times New Roman" panose="02020603050405020304" pitchFamily="18" charset="0"/>
            </a:endParaRPr>
          </a:p>
        </p:txBody>
      </p:sp>
      <p:sp>
        <p:nvSpPr>
          <p:cNvPr id="25605" name="Oval 5"/>
          <p:cNvSpPr/>
          <p:nvPr/>
        </p:nvSpPr>
        <p:spPr>
          <a:xfrm>
            <a:off x="152400" y="3657600"/>
            <a:ext cx="537411" cy="609600"/>
          </a:xfrm>
          <a:prstGeom prst="ellipse">
            <a:avLst/>
          </a:prstGeom>
          <a:noFill/>
          <a:ln w="38100" cap="flat" cmpd="sng">
            <a:solidFill>
              <a:schemeClr val="hlink"/>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latin typeface="Times New Roman" panose="02020603050405020304" pitchFamily="18" charset="0"/>
            </a:endParaRPr>
          </a:p>
        </p:txBody>
      </p:sp>
      <p:sp>
        <p:nvSpPr>
          <p:cNvPr id="25606" name="Oval 6"/>
          <p:cNvSpPr/>
          <p:nvPr/>
        </p:nvSpPr>
        <p:spPr>
          <a:xfrm>
            <a:off x="80211" y="4572000"/>
            <a:ext cx="609600" cy="609600"/>
          </a:xfrm>
          <a:prstGeom prst="ellipse">
            <a:avLst/>
          </a:prstGeom>
          <a:noFill/>
          <a:ln w="38100" cap="flat" cmpd="sng">
            <a:solidFill>
              <a:schemeClr val="hlink"/>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1800" dirty="0">
              <a:solidFill>
                <a:schemeClr val="folHlink"/>
              </a:solidFill>
              <a:ea typeface="Arial" panose="020B0604020202020204" pitchFamily="34" charset="0"/>
            </a:endParaRPr>
          </a:p>
        </p:txBody>
      </p:sp>
    </p:spTree>
    <p:extLst>
      <p:ext uri="{BB962C8B-B14F-4D97-AF65-F5344CB8AC3E}">
        <p14:creationId xmlns:p14="http://schemas.microsoft.com/office/powerpoint/2010/main" val="45851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animEffect transition="in" filter="barn(inVertical)">
                                      <p:cBhvr>
                                        <p:cTn id="7" dur="500"/>
                                        <p:tgtEl>
                                          <p:spTgt spid="21506">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506">
                                            <p:txEl>
                                              <p:pRg st="3" end="3"/>
                                            </p:txEl>
                                          </p:spTgt>
                                        </p:tgtEl>
                                        <p:attrNameLst>
                                          <p:attrName>style.visibility</p:attrName>
                                        </p:attrNameLst>
                                      </p:cBhvr>
                                      <p:to>
                                        <p:strVal val="visible"/>
                                      </p:to>
                                    </p:set>
                                    <p:animEffect transition="in" filter="barn(inVertical)">
                                      <p:cBhvr>
                                        <p:cTn id="10" dur="500"/>
                                        <p:tgtEl>
                                          <p:spTgt spid="2150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5603"/>
                                        </p:tgtEl>
                                        <p:attrNameLst>
                                          <p:attrName>style.visibility</p:attrName>
                                        </p:attrNameLst>
                                      </p:cBhvr>
                                      <p:to>
                                        <p:strVal val="visible"/>
                                      </p:to>
                                    </p:set>
                                    <p:animEffect transition="in" filter="box(in)">
                                      <p:cBhvr>
                                        <p:cTn id="15" dur="500"/>
                                        <p:tgtEl>
                                          <p:spTgt spid="2560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506">
                                            <p:txEl>
                                              <p:pRg st="4" end="4"/>
                                            </p:txEl>
                                          </p:spTgt>
                                        </p:tgtEl>
                                        <p:attrNameLst>
                                          <p:attrName>style.visibility</p:attrName>
                                        </p:attrNameLst>
                                      </p:cBhvr>
                                      <p:to>
                                        <p:strVal val="visible"/>
                                      </p:to>
                                    </p:set>
                                    <p:animEffect transition="in" filter="barn(inVertical)">
                                      <p:cBhvr>
                                        <p:cTn id="20" dur="500"/>
                                        <p:tgtEl>
                                          <p:spTgt spid="21506">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1506">
                                            <p:txEl>
                                              <p:pRg st="5" end="5"/>
                                            </p:txEl>
                                          </p:spTgt>
                                        </p:tgtEl>
                                        <p:attrNameLst>
                                          <p:attrName>style.visibility</p:attrName>
                                        </p:attrNameLst>
                                      </p:cBhvr>
                                      <p:to>
                                        <p:strVal val="visible"/>
                                      </p:to>
                                    </p:set>
                                    <p:animEffect transition="in" filter="barn(inVertical)">
                                      <p:cBhvr>
                                        <p:cTn id="23" dur="500"/>
                                        <p:tgtEl>
                                          <p:spTgt spid="2150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5604"/>
                                        </p:tgtEl>
                                        <p:attrNameLst>
                                          <p:attrName>style.visibility</p:attrName>
                                        </p:attrNameLst>
                                      </p:cBhvr>
                                      <p:to>
                                        <p:strVal val="visible"/>
                                      </p:to>
                                    </p:set>
                                    <p:animEffect transition="in" filter="checkerboard(across)">
                                      <p:cBhvr>
                                        <p:cTn id="28" dur="500"/>
                                        <p:tgtEl>
                                          <p:spTgt spid="2560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506">
                                            <p:txEl>
                                              <p:pRg st="6" end="6"/>
                                            </p:txEl>
                                          </p:spTgt>
                                        </p:tgtEl>
                                        <p:attrNameLst>
                                          <p:attrName>style.visibility</p:attrName>
                                        </p:attrNameLst>
                                      </p:cBhvr>
                                      <p:to>
                                        <p:strVal val="visible"/>
                                      </p:to>
                                    </p:set>
                                    <p:animEffect transition="in" filter="barn(inVertical)">
                                      <p:cBhvr>
                                        <p:cTn id="33" dur="500"/>
                                        <p:tgtEl>
                                          <p:spTgt spid="21506">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1506">
                                            <p:txEl>
                                              <p:pRg st="7" end="7"/>
                                            </p:txEl>
                                          </p:spTgt>
                                        </p:tgtEl>
                                        <p:attrNameLst>
                                          <p:attrName>style.visibility</p:attrName>
                                        </p:attrNameLst>
                                      </p:cBhvr>
                                      <p:to>
                                        <p:strVal val="visible"/>
                                      </p:to>
                                    </p:set>
                                    <p:animEffect transition="in" filter="barn(inVertical)">
                                      <p:cBhvr>
                                        <p:cTn id="36" dur="500"/>
                                        <p:tgtEl>
                                          <p:spTgt spid="21506">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1506">
                                            <p:txEl>
                                              <p:pRg st="8" end="8"/>
                                            </p:txEl>
                                          </p:spTgt>
                                        </p:tgtEl>
                                        <p:attrNameLst>
                                          <p:attrName>style.visibility</p:attrName>
                                        </p:attrNameLst>
                                      </p:cBhvr>
                                      <p:to>
                                        <p:strVal val="visible"/>
                                      </p:to>
                                    </p:set>
                                    <p:animEffect transition="in" filter="barn(inVertical)">
                                      <p:cBhvr>
                                        <p:cTn id="39" dur="500"/>
                                        <p:tgtEl>
                                          <p:spTgt spid="2150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25605"/>
                                        </p:tgtEl>
                                        <p:attrNameLst>
                                          <p:attrName>style.visibility</p:attrName>
                                        </p:attrNameLst>
                                      </p:cBhvr>
                                      <p:to>
                                        <p:strVal val="visible"/>
                                      </p:to>
                                    </p:set>
                                    <p:animEffect transition="in" filter="diamond(in)">
                                      <p:cBhvr>
                                        <p:cTn id="44" dur="2000"/>
                                        <p:tgtEl>
                                          <p:spTgt spid="2560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1506">
                                            <p:txEl>
                                              <p:pRg st="9" end="9"/>
                                            </p:txEl>
                                          </p:spTgt>
                                        </p:tgtEl>
                                        <p:attrNameLst>
                                          <p:attrName>style.visibility</p:attrName>
                                        </p:attrNameLst>
                                      </p:cBhvr>
                                      <p:to>
                                        <p:strVal val="visible"/>
                                      </p:to>
                                    </p:set>
                                    <p:animEffect transition="in" filter="barn(inVertical)">
                                      <p:cBhvr>
                                        <p:cTn id="49" dur="500"/>
                                        <p:tgtEl>
                                          <p:spTgt spid="21506">
                                            <p:txEl>
                                              <p:pRg st="9" end="9"/>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1506">
                                            <p:txEl>
                                              <p:pRg st="10" end="10"/>
                                            </p:txEl>
                                          </p:spTgt>
                                        </p:tgtEl>
                                        <p:attrNameLst>
                                          <p:attrName>style.visibility</p:attrName>
                                        </p:attrNameLst>
                                      </p:cBhvr>
                                      <p:to>
                                        <p:strVal val="visible"/>
                                      </p:to>
                                    </p:set>
                                    <p:animEffect transition="in" filter="barn(inVertical)">
                                      <p:cBhvr>
                                        <p:cTn id="52" dur="500"/>
                                        <p:tgtEl>
                                          <p:spTgt spid="2150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5606"/>
                                        </p:tgtEl>
                                        <p:attrNameLst>
                                          <p:attrName>style.visibility</p:attrName>
                                        </p:attrNameLst>
                                      </p:cBhvr>
                                      <p:to>
                                        <p:strVal val="visible"/>
                                      </p:to>
                                    </p:set>
                                    <p:animEffect transition="in" filter="box(in)">
                                      <p:cBhvr>
                                        <p:cTn id="5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5" grpId="0" animBg="1"/>
      <p:bldP spid="256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p:nvPr/>
        </p:nvSpPr>
        <p:spPr>
          <a:xfrm>
            <a:off x="304800" y="2133600"/>
            <a:ext cx="28956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1800" dirty="0">
              <a:latin typeface="Franklin Gothic Book" pitchFamily="34" charset="0"/>
            </a:endParaRPr>
          </a:p>
        </p:txBody>
      </p:sp>
      <p:sp>
        <p:nvSpPr>
          <p:cNvPr id="35843" name="Text Box 6"/>
          <p:cNvSpPr txBox="1"/>
          <p:nvPr/>
        </p:nvSpPr>
        <p:spPr>
          <a:xfrm>
            <a:off x="0" y="3581400"/>
            <a:ext cx="4114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1800" dirty="0">
              <a:latin typeface="Franklin Gothic Book" pitchFamily="34" charset="0"/>
            </a:endParaRPr>
          </a:p>
        </p:txBody>
      </p:sp>
      <p:sp>
        <p:nvSpPr>
          <p:cNvPr id="35844" name="Text Box 7"/>
          <p:cNvSpPr txBox="1"/>
          <p:nvPr/>
        </p:nvSpPr>
        <p:spPr>
          <a:xfrm>
            <a:off x="304800" y="3048000"/>
            <a:ext cx="3200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en-US" sz="1800" dirty="0">
              <a:latin typeface="Franklin Gothic Book" pitchFamily="34" charset="0"/>
            </a:endParaRPr>
          </a:p>
        </p:txBody>
      </p:sp>
      <p:sp>
        <p:nvSpPr>
          <p:cNvPr id="29704" name="Text Box 8"/>
          <p:cNvSpPr txBox="1"/>
          <p:nvPr/>
        </p:nvSpPr>
        <p:spPr>
          <a:xfrm>
            <a:off x="304800" y="982663"/>
            <a:ext cx="8839200" cy="4524375"/>
          </a:xfrm>
          <a:prstGeom prst="rect">
            <a:avLst/>
          </a:prstGeom>
          <a:noFill/>
          <a:ln w="9525" cap="flat" cmpd="sng">
            <a:solidFill>
              <a:srgbClr val="FF33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50000"/>
              </a:spcBef>
              <a:buNone/>
            </a:pPr>
            <a:r>
              <a:rPr lang="en-US" altLang="en-US" sz="24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Câu 5: Vì sao lịch sử ghi nhận năm 1960 l</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 năm của Châu Phi?</a:t>
            </a:r>
          </a:p>
          <a:p>
            <a:pPr marL="342900" lvl="0" indent="-342900" eaLnBrk="1" hangingPunct="1">
              <a:spcBef>
                <a:spcPct val="0"/>
              </a:spcBef>
              <a:buNone/>
            </a:pPr>
            <a:r>
              <a:rPr lang="en-US" altLang="en-US" sz="3600" dirty="0">
                <a:latin typeface="Times New Roman" panose="02020603050405020304" pitchFamily="18" charset="0"/>
                <a:cs typeface="Times New Roman" panose="02020603050405020304" pitchFamily="18" charset="0"/>
              </a:rPr>
              <a:t>A. Tất cả các nước của Châu Phi đều gi</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nh được độc lập.</a:t>
            </a:r>
          </a:p>
          <a:p>
            <a:pPr marL="342900" lvl="0" indent="-342900" eaLnBrk="1" hangingPunct="1">
              <a:spcBef>
                <a:spcPct val="0"/>
              </a:spcBef>
              <a:buNone/>
            </a:pPr>
            <a:r>
              <a:rPr lang="en-US" altLang="en-US" sz="3600" dirty="0">
                <a:latin typeface="Times New Roman" panose="02020603050405020304" pitchFamily="18" charset="0"/>
                <a:cs typeface="Times New Roman" panose="02020603050405020304" pitchFamily="18" charset="0"/>
              </a:rPr>
              <a:t>B. 17 nước ở Châu phi gi</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nh được độc lập</a:t>
            </a:r>
          </a:p>
          <a:p>
            <a:pPr marL="342900" lvl="0" indent="-342900" eaLnBrk="1" hangingPunct="1">
              <a:spcBef>
                <a:spcPct val="0"/>
              </a:spcBef>
              <a:buNone/>
            </a:pPr>
            <a:r>
              <a:rPr lang="en-US" altLang="en-US" sz="3600" dirty="0">
                <a:latin typeface="Times New Roman" panose="02020603050405020304" pitchFamily="18" charset="0"/>
                <a:cs typeface="Times New Roman" panose="02020603050405020304" pitchFamily="18" charset="0"/>
              </a:rPr>
              <a:t>C. Chủ nghĩa thực dân sụp đổ ở  Châu Phi</a:t>
            </a:r>
          </a:p>
          <a:p>
            <a:pPr marL="342900" lvl="0" indent="-342900" eaLnBrk="1" hangingPunct="1">
              <a:spcBef>
                <a:spcPct val="0"/>
              </a:spcBef>
              <a:buNone/>
            </a:pPr>
            <a:r>
              <a:rPr lang="en-US" altLang="en-US" sz="3600" dirty="0">
                <a:latin typeface="Times New Roman" panose="02020603050405020304" pitchFamily="18" charset="0"/>
                <a:cs typeface="Times New Roman" panose="02020603050405020304" pitchFamily="18" charset="0"/>
              </a:rPr>
              <a:t>D. Hệ thống thuộc địa của đế quốc lần lượt tan rã</a:t>
            </a:r>
            <a:endParaRPr lang="en-US" altLang="en-US" sz="3600" dirty="0">
              <a:latin typeface="Times New Roman" panose="02020603050405020304" pitchFamily="18" charset="0"/>
              <a:ea typeface="Times New Roman" panose="02020603050405020304" pitchFamily="18" charset="0"/>
            </a:endParaRPr>
          </a:p>
        </p:txBody>
      </p:sp>
      <p:sp>
        <p:nvSpPr>
          <p:cNvPr id="29707" name="Oval 11"/>
          <p:cNvSpPr>
            <a:spLocks noChangeArrowheads="1"/>
          </p:cNvSpPr>
          <p:nvPr/>
        </p:nvSpPr>
        <p:spPr bwMode="auto">
          <a:xfrm>
            <a:off x="76200" y="3244850"/>
            <a:ext cx="685800" cy="565150"/>
          </a:xfrm>
          <a:prstGeom prst="ellipse">
            <a:avLst/>
          </a:prstGeom>
          <a:solidFill>
            <a:srgbClr val="FF3300"/>
          </a:solidFill>
          <a:ln w="9525">
            <a:solidFill>
              <a:srgbClr val="3333CC"/>
            </a:solid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VnTime" panose="020B7200000000000000" pitchFamily="34" charset="0"/>
                <a:ea typeface="+mn-ea"/>
                <a:cs typeface="+mn-cs"/>
              </a:rPr>
              <a:t>B</a:t>
            </a:r>
          </a:p>
        </p:txBody>
      </p:sp>
    </p:spTree>
    <p:extLst>
      <p:ext uri="{BB962C8B-B14F-4D97-AF65-F5344CB8AC3E}">
        <p14:creationId xmlns:p14="http://schemas.microsoft.com/office/powerpoint/2010/main" val="83782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ox(in)">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7"/>
                                        </p:tgtEl>
                                        <p:attrNameLst>
                                          <p:attrName>style.visibility</p:attrName>
                                        </p:attrNameLst>
                                      </p:cBhvr>
                                      <p:to>
                                        <p:strVal val="visible"/>
                                      </p:to>
                                    </p:set>
                                    <p:animEffect transition="in" filter="blinds(horizontal)">
                                      <p:cBhvr>
                                        <p:cTn id="12"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2970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Picture 37" desc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41988"/>
            <a:ext cx="83058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7" desc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83058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457200" y="838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b="1" dirty="0">
                <a:solidFill>
                  <a:srgbClr val="0000FF"/>
                </a:solidFill>
                <a:latin typeface="Times New Roman" panose="02020603050405020304" pitchFamily="18" charset="0"/>
                <a:cs typeface="Times New Roman" panose="02020603050405020304" pitchFamily="18" charset="0"/>
              </a:rPr>
              <a:t>HƯỚNG DẪN VỀ NHÀ</a:t>
            </a:r>
          </a:p>
        </p:txBody>
      </p:sp>
      <p:sp>
        <p:nvSpPr>
          <p:cNvPr id="6" name="Text Box 10"/>
          <p:cNvSpPr txBox="1">
            <a:spLocks noChangeArrowheads="1"/>
          </p:cNvSpPr>
          <p:nvPr/>
        </p:nvSpPr>
        <p:spPr bwMode="auto">
          <a:xfrm>
            <a:off x="1295400" y="2054225"/>
            <a:ext cx="716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nl-NL" sz="3200" dirty="0">
                <a:solidFill>
                  <a:srgbClr val="000000"/>
                </a:solidFill>
                <a:latin typeface="Times New Roman" pitchFamily="18" charset="0"/>
                <a:cs typeface="Times New Roman" pitchFamily="18" charset="0"/>
              </a:rPr>
              <a:t>- Học bài theo câu hỏi SGK.</a:t>
            </a:r>
          </a:p>
          <a:p>
            <a:pPr eaLnBrk="1" fontAlgn="base" hangingPunct="1">
              <a:spcBef>
                <a:spcPct val="0"/>
              </a:spcBef>
              <a:spcAft>
                <a:spcPct val="0"/>
              </a:spcAft>
            </a:pPr>
            <a:r>
              <a:rPr lang="nl-NL" sz="3200" dirty="0">
                <a:solidFill>
                  <a:srgbClr val="000000"/>
                </a:solidFill>
                <a:latin typeface="Times New Roman" pitchFamily="18" charset="0"/>
                <a:cs typeface="Times New Roman" pitchFamily="18" charset="0"/>
              </a:rPr>
              <a:t>- Đọc và tìm hiểu trước </a:t>
            </a:r>
            <a:r>
              <a:rPr lang="nl-NL" sz="3200" b="1" dirty="0">
                <a:solidFill>
                  <a:srgbClr val="000000"/>
                </a:solidFill>
                <a:latin typeface="Times New Roman" pitchFamily="18" charset="0"/>
                <a:cs typeface="Times New Roman" pitchFamily="18" charset="0"/>
              </a:rPr>
              <a:t>Bài 7: Các nước Mĩ La-tinh</a:t>
            </a:r>
          </a:p>
          <a:p>
            <a:pPr eaLnBrk="1" fontAlgn="base" hangingPunct="1">
              <a:spcBef>
                <a:spcPct val="0"/>
              </a:spcBef>
              <a:spcAft>
                <a:spcPct val="0"/>
              </a:spcAft>
            </a:pPr>
            <a:r>
              <a:rPr lang="en-US" sz="3200" dirty="0">
                <a:solidFill>
                  <a:srgbClr val="000000"/>
                </a:solidFill>
                <a:latin typeface="Times New Roman" pitchFamily="18" charset="0"/>
                <a:cs typeface="Times New Roman" pitchFamily="18" charset="0"/>
              </a:rPr>
              <a:t> + </a:t>
            </a:r>
            <a:r>
              <a:rPr lang="en-US" sz="3200" dirty="0" err="1">
                <a:solidFill>
                  <a:srgbClr val="000000"/>
                </a:solidFill>
                <a:latin typeface="Times New Roman" pitchFamily="18" charset="0"/>
                <a:cs typeface="Times New Roman" pitchFamily="18" charset="0"/>
              </a:rPr>
              <a:t>Nét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nổi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bật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của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tình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hình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Mĩ</a:t>
            </a:r>
            <a:r>
              <a:rPr lang="en-US" sz="3200" dirty="0">
                <a:solidFill>
                  <a:srgbClr val="000000"/>
                </a:solidFill>
                <a:latin typeface="Times New Roman" pitchFamily="18" charset="0"/>
                <a:cs typeface="Times New Roman" pitchFamily="18" charset="0"/>
              </a:rPr>
              <a:t> La-</a:t>
            </a:r>
            <a:r>
              <a:rPr lang="en-US" sz="3200" dirty="0" err="1">
                <a:solidFill>
                  <a:srgbClr val="000000"/>
                </a:solidFill>
                <a:latin typeface="Times New Roman" pitchFamily="18" charset="0"/>
                <a:cs typeface="Times New Roman" pitchFamily="18" charset="0"/>
              </a:rPr>
              <a:t>tinh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từ</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sau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năm</a:t>
            </a:r>
            <a:r>
              <a:rPr lang="en-US" sz="3200" dirty="0">
                <a:solidFill>
                  <a:srgbClr val="000000"/>
                </a:solidFill>
                <a:latin typeface="Times New Roman" pitchFamily="18" charset="0"/>
                <a:cs typeface="Times New Roman" pitchFamily="18" charset="0"/>
              </a:rPr>
              <a:t> 1945.</a:t>
            </a:r>
          </a:p>
          <a:p>
            <a:pPr eaLnBrk="1" fontAlgn="base" hangingPunct="1">
              <a:spcBef>
                <a:spcPct val="0"/>
              </a:spcBef>
              <a:spcAft>
                <a:spcPct val="0"/>
              </a:spcAft>
            </a:pPr>
            <a:r>
              <a:rPr lang="en-US" sz="3200" dirty="0">
                <a:solidFill>
                  <a:srgbClr val="000000"/>
                </a:solidFill>
                <a:latin typeface="Times New Roman" pitchFamily="18" charset="0"/>
                <a:cs typeface="Times New Roman" pitchFamily="18" charset="0"/>
              </a:rPr>
              <a:t> + </a:t>
            </a:r>
            <a:r>
              <a:rPr lang="en-US" sz="3200" dirty="0" err="1">
                <a:solidFill>
                  <a:srgbClr val="000000"/>
                </a:solidFill>
                <a:latin typeface="Times New Roman" pitchFamily="18" charset="0"/>
                <a:cs typeface="Times New Roman" pitchFamily="18" charset="0"/>
              </a:rPr>
              <a:t>Tìm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hiểu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về</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mối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quan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hệ</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đoàn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kết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hữu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nghị</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giữa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Việt</a:t>
            </a:r>
            <a:r>
              <a:rPr lang="en-US" sz="3200" dirty="0">
                <a:solidFill>
                  <a:srgbClr val="000000"/>
                </a:solidFill>
                <a:latin typeface="Times New Roman" pitchFamily="18" charset="0"/>
                <a:cs typeface="Times New Roman" pitchFamily="18" charset="0"/>
              </a:rPr>
              <a:t> Nam </a:t>
            </a:r>
            <a:r>
              <a:rPr lang="en-US" sz="3200" dirty="0" err="1">
                <a:solidFill>
                  <a:srgbClr val="000000"/>
                </a:solidFill>
                <a:latin typeface="Times New Roman" pitchFamily="18" charset="0"/>
                <a:cs typeface="Times New Roman" pitchFamily="18" charset="0"/>
              </a:rPr>
              <a:t>và</a:t>
            </a:r>
            <a:r>
              <a:rPr lang="en-US" sz="3200" dirty="0">
                <a:solidFill>
                  <a:srgbClr val="000000"/>
                </a:solidFill>
                <a:latin typeface="Times New Roman" pitchFamily="18" charset="0"/>
                <a:cs typeface="Times New Roman" pitchFamily="18" charset="0"/>
              </a:rPr>
              <a:t> Cu–</a:t>
            </a:r>
            <a:r>
              <a:rPr lang="en-US" sz="3200" dirty="0" err="1">
                <a:solidFill>
                  <a:srgbClr val="000000"/>
                </a:solidFill>
                <a:latin typeface="Times New Roman" pitchFamily="18" charset="0"/>
                <a:cs typeface="Times New Roman" pitchFamily="18" charset="0"/>
              </a:rPr>
              <a:t>ba</a:t>
            </a:r>
            <a:r>
              <a:rPr lang="en-US" sz="32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57705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ames PPT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3"/>
          <p:cNvSpPr>
            <a:spLocks noChangeArrowheads="1"/>
          </p:cNvSpPr>
          <p:nvPr/>
        </p:nvSpPr>
        <p:spPr bwMode="auto">
          <a:xfrm>
            <a:off x="8382000" y="3048000"/>
            <a:ext cx="2508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4" name="AutoShape 4"/>
          <p:cNvSpPr>
            <a:spLocks noChangeArrowheads="1"/>
          </p:cNvSpPr>
          <p:nvPr/>
        </p:nvSpPr>
        <p:spPr bwMode="auto">
          <a:xfrm>
            <a:off x="4495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5" name="AutoShape 5"/>
          <p:cNvSpPr>
            <a:spLocks noChangeArrowheads="1"/>
          </p:cNvSpPr>
          <p:nvPr/>
        </p:nvSpPr>
        <p:spPr bwMode="auto">
          <a:xfrm>
            <a:off x="7543800" y="2133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6" name="AutoShape 6"/>
          <p:cNvSpPr>
            <a:spLocks noChangeArrowheads="1"/>
          </p:cNvSpPr>
          <p:nvPr/>
        </p:nvSpPr>
        <p:spPr bwMode="auto">
          <a:xfrm>
            <a:off x="2590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7" name="AutoShape 7"/>
          <p:cNvSpPr>
            <a:spLocks noChangeArrowheads="1"/>
          </p:cNvSpPr>
          <p:nvPr/>
        </p:nvSpPr>
        <p:spPr bwMode="auto">
          <a:xfrm>
            <a:off x="6400800" y="1600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48" name="AutoShape 8"/>
          <p:cNvSpPr>
            <a:spLocks noChangeArrowheads="1"/>
          </p:cNvSpPr>
          <p:nvPr/>
        </p:nvSpPr>
        <p:spPr bwMode="auto">
          <a:xfrm>
            <a:off x="663575" y="2362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250" name="WordArt 10"/>
          <p:cNvSpPr>
            <a:spLocks noChangeArrowheads="1" noChangeShapeType="1" noTextEdit="1"/>
          </p:cNvSpPr>
          <p:nvPr/>
        </p:nvSpPr>
        <p:spPr bwMode="auto">
          <a:xfrm>
            <a:off x="1295400" y="2971800"/>
            <a:ext cx="7010400" cy="19812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endParaRPr lang="en-US" sz="3600" kern="10" dirty="0">
              <a:ln w="38100">
                <a:solidFill>
                  <a:srgbClr val="3333FF"/>
                </a:solidFill>
                <a:round/>
                <a:headEnd/>
                <a:tailEnd/>
              </a:ln>
              <a:solidFill>
                <a:srgbClr val="0000FF"/>
              </a:solidFill>
              <a:latin typeface="Times New Roman"/>
              <a:cs typeface="Times New Roman"/>
            </a:endParaRPr>
          </a:p>
        </p:txBody>
      </p:sp>
      <p:sp>
        <p:nvSpPr>
          <p:cNvPr id="2" name="Rectangle 1"/>
          <p:cNvSpPr/>
          <p:nvPr/>
        </p:nvSpPr>
        <p:spPr>
          <a:xfrm>
            <a:off x="403912" y="1377077"/>
            <a:ext cx="8515473" cy="276998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5400" b="1" dirty="0">
              <a:solidFill>
                <a:srgbClr val="0070C0"/>
              </a:solidFill>
              <a:latin typeface="Times New Roman" panose="02020603050405020304" pitchFamily="18" charset="0"/>
              <a:cs typeface="Times New Roman" panose="02020603050405020304" pitchFamily="18" charset="0"/>
            </a:endParaRPr>
          </a:p>
          <a:p>
            <a:pPr algn="ctr"/>
            <a:r>
              <a:rPr lang="en-US" sz="6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Tiết</a:t>
            </a:r>
            <a:r>
              <a:rPr lang="en-US" sz="6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7 - </a:t>
            </a:r>
            <a:r>
              <a:rPr lang="en-US" sz="6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z="6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6:</a:t>
            </a:r>
          </a:p>
          <a:p>
            <a:pPr algn="ctr"/>
            <a:r>
              <a:rPr lang="en-US" sz="6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CÁC NƯỚC CHÂU PHI</a:t>
            </a:r>
          </a:p>
        </p:txBody>
      </p:sp>
    </p:spTree>
    <p:extLst>
      <p:ext uri="{BB962C8B-B14F-4D97-AF65-F5344CB8AC3E}">
        <p14:creationId xmlns:p14="http://schemas.microsoft.com/office/powerpoint/2010/main" val="4249559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10250"/>
                                        </p:tgtEl>
                                        <p:attrNameLst>
                                          <p:attrName>style.visibility</p:attrName>
                                        </p:attrNameLst>
                                      </p:cBhvr>
                                      <p:to>
                                        <p:strVal val="visible"/>
                                      </p:to>
                                    </p:set>
                                    <p:animEffect transition="in" filter="diamond(in)">
                                      <p:cBhvr>
                                        <p:cTn id="7" dur="2000"/>
                                        <p:tgtEl>
                                          <p:spTgt spid="102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066800" y="543584"/>
            <a:ext cx="7086600" cy="523216"/>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dirty="0">
                <a:latin typeface="Times New Roman" pitchFamily="18" charset="0"/>
                <a:cs typeface="Times New Roman" pitchFamily="18" charset="0"/>
              </a:rPr>
              <a:t>TIẾT 7 .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6: CÁC NƯỚC CHÂU PHI</a:t>
            </a:r>
          </a:p>
        </p:txBody>
      </p:sp>
      <p:sp>
        <p:nvSpPr>
          <p:cNvPr id="57347" name="Text Box 5"/>
          <p:cNvSpPr txBox="1">
            <a:spLocks noChangeArrowheads="1"/>
          </p:cNvSpPr>
          <p:nvPr/>
        </p:nvSpPr>
        <p:spPr bwMode="auto">
          <a:xfrm>
            <a:off x="152400" y="11572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latin typeface="Times New Roman" pitchFamily="18" charset="0"/>
                <a:cs typeface="Times New Roman" pitchFamily="18" charset="0"/>
              </a:rPr>
              <a:t>I.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chung</a:t>
            </a:r>
            <a:endParaRPr lang="en-US" sz="2800" b="1" dirty="0">
              <a:latin typeface="Times New Roman" pitchFamily="18" charset="0"/>
              <a:cs typeface="Times New Roman" pitchFamily="18" charset="0"/>
            </a:endParaRPr>
          </a:p>
        </p:txBody>
      </p:sp>
      <p:sp>
        <p:nvSpPr>
          <p:cNvPr id="4" name="AutoShape 5"/>
          <p:cNvSpPr>
            <a:spLocks noChangeArrowheads="1"/>
          </p:cNvSpPr>
          <p:nvPr/>
        </p:nvSpPr>
        <p:spPr bwMode="auto">
          <a:xfrm rot="10822932" flipH="1">
            <a:off x="3039415" y="2988857"/>
            <a:ext cx="5122569" cy="2556686"/>
          </a:xfrm>
          <a:prstGeom prst="wedgeEllipseCallout">
            <a:avLst>
              <a:gd name="adj1" fmla="val -44681"/>
              <a:gd name="adj2" fmla="val 67944"/>
            </a:avLst>
          </a:prstGeom>
          <a:solidFill>
            <a:schemeClr val="accent1"/>
          </a:solidFill>
          <a:ln w="9525">
            <a:solidFill>
              <a:schemeClr val="tx1"/>
            </a:solidFill>
            <a:miter lim="800000"/>
            <a:headEnd/>
            <a:tailEnd/>
          </a:ln>
        </p:spPr>
        <p:txBody>
          <a:bodyPr rot="10800000"/>
          <a:lstStyle/>
          <a:p>
            <a:pPr algn="ct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tộc</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châu</a:t>
            </a:r>
            <a:r>
              <a:rPr lang="en-US" sz="2800" b="1" dirty="0">
                <a:latin typeface="Times New Roman" pitchFamily="18" charset="0"/>
                <a:cs typeface="Times New Roman" pitchFamily="18" charset="0"/>
              </a:rPr>
              <a:t> Phi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a:t>
            </a:r>
          </a:p>
        </p:txBody>
      </p:sp>
      <p:pic>
        <p:nvPicPr>
          <p:cNvPr id="5" name="Picture 6"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575627"/>
            <a:ext cx="595943" cy="114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1759803"/>
            <a:ext cx="8610600" cy="1200329"/>
          </a:xfrm>
          <a:prstGeom prst="rect">
            <a:avLst/>
          </a:prstGeom>
          <a:noFill/>
        </p:spPr>
        <p:txBody>
          <a:bodyPr wrap="square" rtlCol="0">
            <a:spAutoFit/>
          </a:bodyPr>
          <a:lstStyle/>
          <a:p>
            <a:pPr algn="just">
              <a:spcAft>
                <a:spcPts val="0"/>
              </a:spcAft>
            </a:pPr>
            <a:r>
              <a:rPr lang="en-US" sz="3600" dirty="0">
                <a:latin typeface="VNI-Times"/>
                <a:ea typeface="Times New Roman"/>
                <a:cs typeface="Times New Roman"/>
              </a:rPr>
              <a:t>- </a:t>
            </a:r>
            <a:r>
              <a:rPr lang="en-US" sz="3600" dirty="0">
                <a:latin typeface="Times New Roman" panose="02020603050405020304" pitchFamily="18" charset="0"/>
                <a:ea typeface="Times New Roman"/>
                <a:cs typeface="Times New Roman" panose="02020603050405020304" pitchFamily="18" charset="0"/>
              </a:rPr>
              <a:t>Sau CTTG2, </a:t>
            </a:r>
            <a:r>
              <a:rPr lang="en-US" sz="3600" dirty="0" err="1">
                <a:latin typeface="Times New Roman" panose="02020603050405020304" pitchFamily="18" charset="0"/>
                <a:ea typeface="Times New Roman"/>
                <a:cs typeface="Times New Roman" panose="02020603050405020304" pitchFamily="18" charset="0"/>
              </a:rPr>
              <a:t>phong</a:t>
            </a:r>
            <a:r>
              <a:rPr lang="en-US" sz="3600" dirty="0">
                <a:latin typeface="Times New Roman" panose="02020603050405020304" pitchFamily="18" charset="0"/>
                <a:ea typeface="Times New Roman"/>
                <a:cs typeface="Times New Roman" panose="02020603050405020304" pitchFamily="18" charset="0"/>
              </a:rPr>
              <a:t> </a:t>
            </a:r>
            <a:r>
              <a:rPr lang="en-US" sz="3600" dirty="0" err="1">
                <a:latin typeface="Times New Roman" panose="02020603050405020304" pitchFamily="18" charset="0"/>
                <a:ea typeface="Times New Roman"/>
                <a:cs typeface="Times New Roman" panose="02020603050405020304" pitchFamily="18" charset="0"/>
              </a:rPr>
              <a:t>trào</a:t>
            </a:r>
            <a:r>
              <a:rPr lang="en-US" sz="3600" dirty="0">
                <a:latin typeface="Times New Roman" panose="02020603050405020304" pitchFamily="18" charset="0"/>
                <a:ea typeface="Times New Roman"/>
                <a:cs typeface="Times New Roman" panose="02020603050405020304" pitchFamily="18" charset="0"/>
              </a:rPr>
              <a:t> </a:t>
            </a:r>
            <a:r>
              <a:rPr lang="en-US" sz="3600" dirty="0" err="1">
                <a:latin typeface="Times New Roman" panose="02020603050405020304" pitchFamily="18" charset="0"/>
                <a:ea typeface="Times New Roman"/>
                <a:cs typeface="Times New Roman" panose="02020603050405020304" pitchFamily="18" charset="0"/>
              </a:rPr>
              <a:t>đấu</a:t>
            </a:r>
            <a:r>
              <a:rPr lang="en-US" sz="3600" dirty="0">
                <a:latin typeface="Times New Roman" panose="02020603050405020304" pitchFamily="18" charset="0"/>
                <a:ea typeface="Times New Roman"/>
                <a:cs typeface="Times New Roman" panose="02020603050405020304" pitchFamily="18" charset="0"/>
              </a:rPr>
              <a:t> </a:t>
            </a:r>
            <a:r>
              <a:rPr lang="en-US" sz="3600" dirty="0" err="1">
                <a:latin typeface="Times New Roman" panose="02020603050405020304" pitchFamily="18" charset="0"/>
                <a:ea typeface="Times New Roman"/>
                <a:cs typeface="Times New Roman" panose="02020603050405020304" pitchFamily="18" charset="0"/>
              </a:rPr>
              <a:t>tranh</a:t>
            </a:r>
            <a:r>
              <a:rPr lang="en-US" sz="3600" dirty="0">
                <a:latin typeface="Times New Roman" panose="02020603050405020304" pitchFamily="18" charset="0"/>
                <a:ea typeface="Times New Roman"/>
                <a:cs typeface="Times New Roman" panose="02020603050405020304" pitchFamily="18" charset="0"/>
              </a:rPr>
              <a:t> </a:t>
            </a:r>
            <a:r>
              <a:rPr lang="en-US" sz="3600" dirty="0" err="1">
                <a:latin typeface="Times New Roman" panose="02020603050405020304" pitchFamily="18" charset="0"/>
                <a:ea typeface="Times New Roman"/>
                <a:cs typeface="Times New Roman" panose="02020603050405020304" pitchFamily="18" charset="0"/>
              </a:rPr>
              <a:t>diễn</a:t>
            </a:r>
            <a:r>
              <a:rPr lang="en-US" sz="3600" dirty="0">
                <a:latin typeface="Times New Roman" panose="02020603050405020304" pitchFamily="18" charset="0"/>
                <a:ea typeface="Times New Roman"/>
                <a:cs typeface="Times New Roman" panose="02020603050405020304" pitchFamily="18" charset="0"/>
              </a:rPr>
              <a:t> </a:t>
            </a:r>
            <a:r>
              <a:rPr lang="en-US" sz="3600" dirty="0" err="1">
                <a:latin typeface="Times New Roman" panose="02020603050405020304" pitchFamily="18" charset="0"/>
                <a:ea typeface="Times New Roman"/>
                <a:cs typeface="Times New Roman" panose="02020603050405020304" pitchFamily="18" charset="0"/>
              </a:rPr>
              <a:t>ra</a:t>
            </a:r>
            <a:r>
              <a:rPr lang="en-US" sz="3600" dirty="0">
                <a:latin typeface="Times New Roman" panose="02020603050405020304" pitchFamily="18" charset="0"/>
                <a:ea typeface="Times New Roman"/>
                <a:cs typeface="Times New Roman" panose="02020603050405020304" pitchFamily="18" charset="0"/>
              </a:rPr>
              <a:t> </a:t>
            </a:r>
            <a:r>
              <a:rPr lang="en-US" sz="3600" dirty="0" err="1">
                <a:latin typeface="Times New Roman" panose="02020603050405020304" pitchFamily="18" charset="0"/>
                <a:ea typeface="Times New Roman"/>
                <a:cs typeface="Times New Roman" panose="02020603050405020304" pitchFamily="18" charset="0"/>
              </a:rPr>
              <a:t>sôi</a:t>
            </a:r>
            <a:r>
              <a:rPr lang="en-US" sz="3600" dirty="0">
                <a:latin typeface="Times New Roman" panose="02020603050405020304" pitchFamily="18" charset="0"/>
                <a:ea typeface="Times New Roman"/>
                <a:cs typeface="Times New Roman" panose="02020603050405020304" pitchFamily="18" charset="0"/>
              </a:rPr>
              <a:t> </a:t>
            </a:r>
            <a:r>
              <a:rPr lang="en-US" sz="3600" dirty="0" err="1">
                <a:latin typeface="Times New Roman" panose="02020603050405020304" pitchFamily="18" charset="0"/>
                <a:ea typeface="Times New Roman"/>
                <a:cs typeface="Times New Roman" panose="02020603050405020304" pitchFamily="18" charset="0"/>
              </a:rPr>
              <a:t>nổi</a:t>
            </a:r>
            <a:r>
              <a:rPr lang="en-US" sz="3600" dirty="0">
                <a:latin typeface="Times New Roman" panose="02020603050405020304" pitchFamily="18" charset="0"/>
                <a:ea typeface="Times New Roman"/>
                <a:cs typeface="Times New Roman" panose="02020603050405020304" pitchFamily="18" charset="0"/>
              </a:rPr>
              <a:t> </a:t>
            </a:r>
            <a:r>
              <a:rPr lang="en-US" sz="3600" dirty="0" err="1">
                <a:latin typeface="Times New Roman" panose="02020603050405020304" pitchFamily="18" charset="0"/>
                <a:ea typeface="Times New Roman"/>
                <a:cs typeface="Times New Roman" panose="02020603050405020304" pitchFamily="18" charset="0"/>
              </a:rPr>
              <a:t>sớm</a:t>
            </a:r>
            <a:r>
              <a:rPr lang="en-US" sz="3600" dirty="0">
                <a:latin typeface="Times New Roman" panose="02020603050405020304" pitchFamily="18" charset="0"/>
                <a:ea typeface="Times New Roman"/>
                <a:cs typeface="Times New Roman" panose="02020603050405020304" pitchFamily="18" charset="0"/>
              </a:rPr>
              <a:t> </a:t>
            </a:r>
            <a:r>
              <a:rPr lang="en-US" sz="3600" dirty="0" err="1">
                <a:latin typeface="Times New Roman" panose="02020603050405020304" pitchFamily="18" charset="0"/>
                <a:ea typeface="Times New Roman"/>
                <a:cs typeface="Times New Roman" panose="02020603050405020304" pitchFamily="18" charset="0"/>
              </a:rPr>
              <a:t>nhất</a:t>
            </a:r>
            <a:r>
              <a:rPr lang="en-US" sz="3600" dirty="0">
                <a:latin typeface="Times New Roman" panose="02020603050405020304" pitchFamily="18" charset="0"/>
                <a:ea typeface="Times New Roman"/>
                <a:cs typeface="Times New Roman" panose="02020603050405020304" pitchFamily="18" charset="0"/>
              </a:rPr>
              <a:t> ở </a:t>
            </a:r>
            <a:r>
              <a:rPr lang="en-US" sz="3600" dirty="0" err="1">
                <a:latin typeface="Times New Roman" panose="02020603050405020304" pitchFamily="18" charset="0"/>
                <a:ea typeface="Times New Roman"/>
                <a:cs typeface="Times New Roman" panose="02020603050405020304" pitchFamily="18" charset="0"/>
              </a:rPr>
              <a:t>Bắc</a:t>
            </a:r>
            <a:r>
              <a:rPr lang="en-US" sz="3600" dirty="0">
                <a:latin typeface="Times New Roman" panose="02020603050405020304" pitchFamily="18" charset="0"/>
                <a:ea typeface="Times New Roman"/>
                <a:cs typeface="Times New Roman" panose="02020603050405020304" pitchFamily="18" charset="0"/>
              </a:rPr>
              <a:t> Phi.</a:t>
            </a:r>
            <a:endParaRPr lang="en-US" sz="36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3693191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arn(inHorizontal)">
                                      <p:cBhvr>
                                        <p:cTn id="7" dur="500"/>
                                        <p:tgtEl>
                                          <p:spTgt spid="5734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P spid="4" grpId="0" animBg="1"/>
      <p:bldP spid="4" grpId="1"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172" name="Text Box 6"/>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17418" name="Text Box 10"/>
          <p:cNvSpPr txBox="1">
            <a:spLocks noChangeArrowheads="1"/>
          </p:cNvSpPr>
          <p:nvPr/>
        </p:nvSpPr>
        <p:spPr bwMode="auto">
          <a:xfrm>
            <a:off x="-838200" y="2909888"/>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9886" name="AutoShape 14"/>
          <p:cNvSpPr>
            <a:spLocks noChangeArrowheads="1"/>
          </p:cNvSpPr>
          <p:nvPr/>
        </p:nvSpPr>
        <p:spPr bwMode="auto">
          <a:xfrm>
            <a:off x="2755900" y="2201863"/>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9889" name="AutoShape 17"/>
          <p:cNvSpPr>
            <a:spLocks noChangeArrowheads="1"/>
          </p:cNvSpPr>
          <p:nvPr/>
        </p:nvSpPr>
        <p:spPr bwMode="auto">
          <a:xfrm>
            <a:off x="914400" y="19685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17430" name="Text Box 22"/>
          <p:cNvSpPr txBox="1">
            <a:spLocks noChangeArrowheads="1"/>
          </p:cNvSpPr>
          <p:nvPr/>
        </p:nvSpPr>
        <p:spPr bwMode="auto">
          <a:xfrm>
            <a:off x="4876800" y="25273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b="1" dirty="0">
                <a:solidFill>
                  <a:srgbClr val="0070C0"/>
                </a:solidFill>
              </a:rPr>
              <a:t>- Ai </a:t>
            </a:r>
            <a:r>
              <a:rPr lang="en-US" sz="2000" b="1" dirty="0" err="1">
                <a:solidFill>
                  <a:srgbClr val="0070C0"/>
                </a:solidFill>
              </a:rPr>
              <a:t>Cập</a:t>
            </a:r>
            <a:r>
              <a:rPr lang="en-US" sz="2000" b="1" dirty="0">
                <a:solidFill>
                  <a:srgbClr val="0070C0"/>
                </a:solidFill>
              </a:rPr>
              <a:t> </a:t>
            </a:r>
            <a:r>
              <a:rPr lang="en-US" sz="2000" b="1" dirty="0" err="1">
                <a:solidFill>
                  <a:srgbClr val="0070C0"/>
                </a:solidFill>
              </a:rPr>
              <a:t>nổ</a:t>
            </a:r>
            <a:r>
              <a:rPr lang="en-US" sz="2000" b="1" dirty="0">
                <a:solidFill>
                  <a:srgbClr val="0070C0"/>
                </a:solidFill>
              </a:rPr>
              <a:t> </a:t>
            </a:r>
            <a:r>
              <a:rPr lang="en-US" sz="2000" b="1" dirty="0" err="1">
                <a:solidFill>
                  <a:srgbClr val="0070C0"/>
                </a:solidFill>
              </a:rPr>
              <a:t>ra</a:t>
            </a:r>
            <a:r>
              <a:rPr lang="en-US" sz="2000" b="1" dirty="0">
                <a:solidFill>
                  <a:srgbClr val="0070C0"/>
                </a:solidFill>
              </a:rPr>
              <a:t> </a:t>
            </a:r>
            <a:r>
              <a:rPr lang="en-US" sz="2000" b="1" dirty="0" err="1">
                <a:solidFill>
                  <a:srgbClr val="0070C0"/>
                </a:solidFill>
              </a:rPr>
              <a:t>cuộc</a:t>
            </a:r>
            <a:r>
              <a:rPr lang="en-US" sz="2000" b="1" dirty="0">
                <a:solidFill>
                  <a:srgbClr val="0070C0"/>
                </a:solidFill>
              </a:rPr>
              <a:t> </a:t>
            </a:r>
            <a:r>
              <a:rPr lang="en-US" sz="2000" b="1" dirty="0" err="1">
                <a:solidFill>
                  <a:srgbClr val="0070C0"/>
                </a:solidFill>
              </a:rPr>
              <a:t>đảo</a:t>
            </a:r>
            <a:r>
              <a:rPr lang="en-US" sz="2000" b="1" dirty="0">
                <a:solidFill>
                  <a:srgbClr val="0070C0"/>
                </a:solidFill>
              </a:rPr>
              <a:t> </a:t>
            </a:r>
            <a:r>
              <a:rPr lang="en-US" sz="2000" b="1" dirty="0" err="1">
                <a:solidFill>
                  <a:srgbClr val="0070C0"/>
                </a:solidFill>
              </a:rPr>
              <a:t>chính</a:t>
            </a:r>
            <a:r>
              <a:rPr lang="en-US" sz="2000" b="1" dirty="0">
                <a:solidFill>
                  <a:srgbClr val="0070C0"/>
                </a:solidFill>
              </a:rPr>
              <a:t> </a:t>
            </a:r>
            <a:r>
              <a:rPr lang="en-US" sz="2000" b="1" dirty="0" err="1">
                <a:solidFill>
                  <a:srgbClr val="0070C0"/>
                </a:solidFill>
              </a:rPr>
              <a:t>lật</a:t>
            </a:r>
            <a:r>
              <a:rPr lang="en-US" sz="2000" b="1" dirty="0">
                <a:solidFill>
                  <a:srgbClr val="0070C0"/>
                </a:solidFill>
              </a:rPr>
              <a:t> </a:t>
            </a:r>
            <a:r>
              <a:rPr lang="en-US" sz="2000" b="1" dirty="0" err="1">
                <a:solidFill>
                  <a:srgbClr val="0070C0"/>
                </a:solidFill>
              </a:rPr>
              <a:t>đổ</a:t>
            </a:r>
            <a:r>
              <a:rPr lang="en-US" sz="2000" b="1" dirty="0">
                <a:solidFill>
                  <a:srgbClr val="0070C0"/>
                </a:solidFill>
              </a:rPr>
              <a:t> </a:t>
            </a:r>
            <a:r>
              <a:rPr lang="en-US" sz="2000" b="1" dirty="0" err="1">
                <a:solidFill>
                  <a:srgbClr val="0070C0"/>
                </a:solidFill>
              </a:rPr>
              <a:t>chế</a:t>
            </a:r>
            <a:r>
              <a:rPr lang="en-US" sz="2000" b="1" dirty="0">
                <a:solidFill>
                  <a:srgbClr val="0070C0"/>
                </a:solidFill>
              </a:rPr>
              <a:t> </a:t>
            </a:r>
            <a:r>
              <a:rPr lang="en-US" sz="2000" b="1" dirty="0" err="1">
                <a:solidFill>
                  <a:srgbClr val="0070C0"/>
                </a:solidFill>
              </a:rPr>
              <a:t>độ</a:t>
            </a:r>
            <a:r>
              <a:rPr lang="en-US" sz="2000" b="1" dirty="0">
                <a:solidFill>
                  <a:srgbClr val="0070C0"/>
                </a:solidFill>
              </a:rPr>
              <a:t> </a:t>
            </a:r>
            <a:r>
              <a:rPr lang="en-US" sz="2000" b="1" dirty="0" err="1">
                <a:solidFill>
                  <a:srgbClr val="0070C0"/>
                </a:solidFill>
              </a:rPr>
              <a:t>quân</a:t>
            </a:r>
            <a:r>
              <a:rPr lang="en-US" sz="2000" b="1" dirty="0">
                <a:solidFill>
                  <a:srgbClr val="0070C0"/>
                </a:solidFill>
              </a:rPr>
              <a:t> </a:t>
            </a:r>
            <a:r>
              <a:rPr lang="en-US" sz="2000" b="1" dirty="0" err="1">
                <a:solidFill>
                  <a:srgbClr val="0070C0"/>
                </a:solidFill>
              </a:rPr>
              <a:t>chủ</a:t>
            </a:r>
            <a:r>
              <a:rPr lang="en-US" sz="2000" b="1" dirty="0">
                <a:solidFill>
                  <a:srgbClr val="0070C0"/>
                </a:solidFill>
              </a:rPr>
              <a:t> (1952)</a:t>
            </a:r>
          </a:p>
        </p:txBody>
      </p:sp>
      <p:sp>
        <p:nvSpPr>
          <p:cNvPr id="17431" name="Text Box 23"/>
          <p:cNvSpPr txBox="1">
            <a:spLocks noChangeArrowheads="1"/>
          </p:cNvSpPr>
          <p:nvPr/>
        </p:nvSpPr>
        <p:spPr bwMode="auto">
          <a:xfrm>
            <a:off x="4876800" y="33147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000" b="1" dirty="0">
                <a:solidFill>
                  <a:srgbClr val="0070C0"/>
                </a:solidFill>
              </a:rPr>
              <a:t>- An–</a:t>
            </a:r>
            <a:r>
              <a:rPr lang="en-US" sz="2000" b="1" dirty="0" err="1">
                <a:solidFill>
                  <a:srgbClr val="0070C0"/>
                </a:solidFill>
              </a:rPr>
              <a:t>giê-ri</a:t>
            </a:r>
            <a:r>
              <a:rPr lang="en-US" sz="2000" b="1" dirty="0">
                <a:solidFill>
                  <a:srgbClr val="0070C0"/>
                </a:solidFill>
              </a:rPr>
              <a:t> </a:t>
            </a:r>
            <a:r>
              <a:rPr lang="en-US" sz="2000" b="1" dirty="0" err="1">
                <a:solidFill>
                  <a:srgbClr val="0070C0"/>
                </a:solidFill>
              </a:rPr>
              <a:t>khởi</a:t>
            </a:r>
            <a:r>
              <a:rPr lang="en-US" sz="2000" b="1" dirty="0">
                <a:solidFill>
                  <a:srgbClr val="0070C0"/>
                </a:solidFill>
              </a:rPr>
              <a:t> </a:t>
            </a:r>
            <a:r>
              <a:rPr lang="en-US" sz="2000" b="1" dirty="0" err="1">
                <a:solidFill>
                  <a:srgbClr val="0070C0"/>
                </a:solidFill>
              </a:rPr>
              <a:t>nghĩa</a:t>
            </a:r>
            <a:r>
              <a:rPr lang="en-US" sz="2000" b="1" dirty="0">
                <a:solidFill>
                  <a:srgbClr val="0070C0"/>
                </a:solidFill>
              </a:rPr>
              <a:t> </a:t>
            </a:r>
            <a:r>
              <a:rPr lang="en-US" sz="2000" b="1" dirty="0" err="1">
                <a:solidFill>
                  <a:srgbClr val="0070C0"/>
                </a:solidFill>
              </a:rPr>
              <a:t>vũ</a:t>
            </a:r>
            <a:r>
              <a:rPr lang="en-US" sz="2000" b="1" dirty="0">
                <a:solidFill>
                  <a:srgbClr val="0070C0"/>
                </a:solidFill>
              </a:rPr>
              <a:t> </a:t>
            </a:r>
            <a:r>
              <a:rPr lang="en-US" sz="2000" b="1" dirty="0" err="1">
                <a:solidFill>
                  <a:srgbClr val="0070C0"/>
                </a:solidFill>
              </a:rPr>
              <a:t>trang</a:t>
            </a:r>
            <a:r>
              <a:rPr lang="en-US" sz="2000" b="1" dirty="0">
                <a:solidFill>
                  <a:srgbClr val="0070C0"/>
                </a:solidFill>
              </a:rPr>
              <a:t> </a:t>
            </a:r>
            <a:r>
              <a:rPr lang="en-US" sz="2000" b="1" dirty="0" err="1">
                <a:solidFill>
                  <a:srgbClr val="0070C0"/>
                </a:solidFill>
              </a:rPr>
              <a:t>lật</a:t>
            </a:r>
            <a:r>
              <a:rPr lang="en-US" sz="2000" b="1" dirty="0">
                <a:solidFill>
                  <a:srgbClr val="0070C0"/>
                </a:solidFill>
              </a:rPr>
              <a:t> </a:t>
            </a:r>
            <a:r>
              <a:rPr lang="en-US" sz="2000" b="1" dirty="0" err="1">
                <a:solidFill>
                  <a:srgbClr val="0070C0"/>
                </a:solidFill>
              </a:rPr>
              <a:t>đổ</a:t>
            </a:r>
            <a:r>
              <a:rPr lang="en-US" sz="2000" b="1" dirty="0">
                <a:solidFill>
                  <a:srgbClr val="0070C0"/>
                </a:solidFill>
              </a:rPr>
              <a:t> </a:t>
            </a:r>
            <a:r>
              <a:rPr lang="en-US" sz="2000" b="1" dirty="0" err="1">
                <a:solidFill>
                  <a:srgbClr val="0070C0"/>
                </a:solidFill>
              </a:rPr>
              <a:t>ách</a:t>
            </a:r>
            <a:r>
              <a:rPr lang="en-US" sz="2000" b="1" dirty="0">
                <a:solidFill>
                  <a:srgbClr val="0070C0"/>
                </a:solidFill>
              </a:rPr>
              <a:t> </a:t>
            </a:r>
            <a:r>
              <a:rPr lang="en-US" sz="2000" b="1" dirty="0" err="1">
                <a:solidFill>
                  <a:srgbClr val="0070C0"/>
                </a:solidFill>
              </a:rPr>
              <a:t>thống</a:t>
            </a:r>
            <a:r>
              <a:rPr lang="en-US" sz="2000" b="1" dirty="0">
                <a:solidFill>
                  <a:srgbClr val="0070C0"/>
                </a:solidFill>
              </a:rPr>
              <a:t> </a:t>
            </a:r>
            <a:r>
              <a:rPr lang="en-US" sz="2000" b="1" dirty="0" err="1">
                <a:solidFill>
                  <a:srgbClr val="0070C0"/>
                </a:solidFill>
              </a:rPr>
              <a:t>trị</a:t>
            </a:r>
            <a:r>
              <a:rPr lang="en-US" sz="2000" b="1" dirty="0">
                <a:solidFill>
                  <a:srgbClr val="0070C0"/>
                </a:solidFill>
              </a:rPr>
              <a:t> </a:t>
            </a:r>
            <a:r>
              <a:rPr lang="en-US" sz="2000" b="1" dirty="0" err="1">
                <a:solidFill>
                  <a:srgbClr val="0070C0"/>
                </a:solidFill>
              </a:rPr>
              <a:t>của</a:t>
            </a:r>
            <a:r>
              <a:rPr lang="en-US" sz="2000" b="1" dirty="0">
                <a:solidFill>
                  <a:srgbClr val="0070C0"/>
                </a:solidFill>
              </a:rPr>
              <a:t> </a:t>
            </a:r>
            <a:r>
              <a:rPr lang="en-US" sz="2000" b="1" dirty="0" err="1">
                <a:solidFill>
                  <a:srgbClr val="0070C0"/>
                </a:solidFill>
              </a:rPr>
              <a:t>Pháp</a:t>
            </a:r>
            <a:r>
              <a:rPr lang="en-US" sz="2000" b="1" dirty="0">
                <a:solidFill>
                  <a:srgbClr val="0070C0"/>
                </a:solidFill>
              </a:rPr>
              <a:t>(1954-1962)</a:t>
            </a:r>
          </a:p>
        </p:txBody>
      </p:sp>
      <p:sp>
        <p:nvSpPr>
          <p:cNvPr id="17432" name="Text Box 24"/>
          <p:cNvSpPr txBox="1">
            <a:spLocks noChangeArrowheads="1"/>
          </p:cNvSpPr>
          <p:nvPr/>
        </p:nvSpPr>
        <p:spPr bwMode="auto">
          <a:xfrm>
            <a:off x="4932363" y="4038600"/>
            <a:ext cx="4014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400" b="1" dirty="0">
                <a:solidFill>
                  <a:srgbClr val="FF0000"/>
                </a:solidFill>
              </a:rPr>
              <a:t>-1960 “</a:t>
            </a:r>
            <a:r>
              <a:rPr lang="en-US" sz="2400" b="1" dirty="0" err="1">
                <a:solidFill>
                  <a:srgbClr val="FF0000"/>
                </a:solidFill>
              </a:rPr>
              <a:t>năm</a:t>
            </a:r>
            <a:r>
              <a:rPr lang="en-US" sz="2400" b="1" dirty="0">
                <a:solidFill>
                  <a:srgbClr val="FF0000"/>
                </a:solidFill>
              </a:rPr>
              <a:t> </a:t>
            </a:r>
            <a:r>
              <a:rPr lang="en-US" sz="2400" b="1" dirty="0" err="1">
                <a:solidFill>
                  <a:srgbClr val="FF0000"/>
                </a:solidFill>
              </a:rPr>
              <a:t>châu</a:t>
            </a:r>
            <a:r>
              <a:rPr lang="en-US" sz="2400" b="1" dirty="0">
                <a:solidFill>
                  <a:srgbClr val="FF0000"/>
                </a:solidFill>
              </a:rPr>
              <a:t> Phi” 17 </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châu</a:t>
            </a:r>
            <a:r>
              <a:rPr lang="en-US" sz="2400" b="1" dirty="0">
                <a:solidFill>
                  <a:srgbClr val="FF0000"/>
                </a:solidFill>
              </a:rPr>
              <a:t> Phi </a:t>
            </a:r>
            <a:r>
              <a:rPr lang="en-US" sz="2400" b="1" dirty="0" err="1">
                <a:solidFill>
                  <a:srgbClr val="FF0000"/>
                </a:solidFill>
              </a:rPr>
              <a:t>giành</a:t>
            </a:r>
            <a:r>
              <a:rPr lang="en-US" sz="2400" b="1" dirty="0">
                <a:solidFill>
                  <a:srgbClr val="FF0000"/>
                </a:solidFill>
              </a:rPr>
              <a:t> </a:t>
            </a:r>
            <a:r>
              <a:rPr lang="en-US" sz="2400" b="1" dirty="0" err="1">
                <a:solidFill>
                  <a:srgbClr val="FF0000"/>
                </a:solidFill>
              </a:rPr>
              <a:t>độc</a:t>
            </a:r>
            <a:r>
              <a:rPr lang="en-US" sz="2400" b="1" dirty="0">
                <a:solidFill>
                  <a:srgbClr val="FF0000"/>
                </a:solidFill>
              </a:rPr>
              <a:t> </a:t>
            </a:r>
            <a:r>
              <a:rPr lang="en-US" sz="2400" b="1" dirty="0" err="1">
                <a:solidFill>
                  <a:srgbClr val="FF0000"/>
                </a:solidFill>
              </a:rPr>
              <a:t>lập</a:t>
            </a:r>
            <a:r>
              <a:rPr lang="en-US" sz="2400" b="1" dirty="0">
                <a:solidFill>
                  <a:srgbClr val="FF0000"/>
                </a:solidFill>
              </a:rPr>
              <a:t>.</a:t>
            </a:r>
          </a:p>
        </p:txBody>
      </p:sp>
      <p:sp>
        <p:nvSpPr>
          <p:cNvPr id="20" name="Rectangle 19"/>
          <p:cNvSpPr>
            <a:spLocks noChangeArrowheads="1"/>
          </p:cNvSpPr>
          <p:nvPr/>
        </p:nvSpPr>
        <p:spPr bwMode="auto">
          <a:xfrm>
            <a:off x="2684463" y="29765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600" b="1" dirty="0">
                <a:solidFill>
                  <a:srgbClr val="FF0000"/>
                </a:solidFill>
                <a:latin typeface="Times New Roman" pitchFamily="18" charset="0"/>
              </a:rPr>
              <a:t>1960</a:t>
            </a:r>
            <a:endParaRPr lang="en-US" sz="3600" dirty="0">
              <a:solidFill>
                <a:srgbClr val="000000"/>
              </a:solidFill>
              <a:latin typeface="Times New Roman" pitchFamily="18" charset="0"/>
            </a:endParaRPr>
          </a:p>
        </p:txBody>
      </p:sp>
      <p:pic>
        <p:nvPicPr>
          <p:cNvPr id="21" name="Picture 10" descr="800px-Flag_of_Algeria_(border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676400"/>
            <a:ext cx="647700" cy="381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5" descr="Egyp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1866900"/>
            <a:ext cx="419100" cy="28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2" name="AutoShape 14"/>
          <p:cNvSpPr>
            <a:spLocks noChangeArrowheads="1"/>
          </p:cNvSpPr>
          <p:nvPr/>
        </p:nvSpPr>
        <p:spPr bwMode="auto">
          <a:xfrm>
            <a:off x="9906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3" name="AutoShape 14"/>
          <p:cNvSpPr>
            <a:spLocks noChangeArrowheads="1"/>
          </p:cNvSpPr>
          <p:nvPr/>
        </p:nvSpPr>
        <p:spPr bwMode="auto">
          <a:xfrm>
            <a:off x="2133600" y="4343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4" name="AutoShape 14"/>
          <p:cNvSpPr>
            <a:spLocks noChangeArrowheads="1"/>
          </p:cNvSpPr>
          <p:nvPr/>
        </p:nvSpPr>
        <p:spPr bwMode="auto">
          <a:xfrm>
            <a:off x="3048000" y="4724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6" name="AutoShape 14"/>
          <p:cNvSpPr>
            <a:spLocks noChangeArrowheads="1"/>
          </p:cNvSpPr>
          <p:nvPr/>
        </p:nvSpPr>
        <p:spPr bwMode="auto">
          <a:xfrm>
            <a:off x="3733800" y="30480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7" name="AutoShape 14"/>
          <p:cNvSpPr>
            <a:spLocks noChangeArrowheads="1"/>
          </p:cNvSpPr>
          <p:nvPr/>
        </p:nvSpPr>
        <p:spPr bwMode="auto">
          <a:xfrm>
            <a:off x="381000" y="28956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8" name="AutoShape 14"/>
          <p:cNvSpPr>
            <a:spLocks noChangeArrowheads="1"/>
          </p:cNvSpPr>
          <p:nvPr/>
        </p:nvSpPr>
        <p:spPr bwMode="auto">
          <a:xfrm>
            <a:off x="2895600" y="2635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9" name="AutoShape 14"/>
          <p:cNvSpPr>
            <a:spLocks noChangeArrowheads="1"/>
          </p:cNvSpPr>
          <p:nvPr/>
        </p:nvSpPr>
        <p:spPr bwMode="auto">
          <a:xfrm>
            <a:off x="2565400" y="46101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0" name="AutoShape 14"/>
          <p:cNvSpPr>
            <a:spLocks noChangeArrowheads="1"/>
          </p:cNvSpPr>
          <p:nvPr/>
        </p:nvSpPr>
        <p:spPr bwMode="auto">
          <a:xfrm>
            <a:off x="1981200" y="3581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1" name="AutoShape 14"/>
          <p:cNvSpPr>
            <a:spLocks noChangeArrowheads="1"/>
          </p:cNvSpPr>
          <p:nvPr/>
        </p:nvSpPr>
        <p:spPr bwMode="auto">
          <a:xfrm>
            <a:off x="2057400" y="39624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2" name="AutoShape 14"/>
          <p:cNvSpPr>
            <a:spLocks noChangeArrowheads="1"/>
          </p:cNvSpPr>
          <p:nvPr/>
        </p:nvSpPr>
        <p:spPr bwMode="auto">
          <a:xfrm>
            <a:off x="2514600" y="37338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3" name="AutoShape 14"/>
          <p:cNvSpPr>
            <a:spLocks noChangeArrowheads="1"/>
          </p:cNvSpPr>
          <p:nvPr/>
        </p:nvSpPr>
        <p:spPr bwMode="auto">
          <a:xfrm>
            <a:off x="914400" y="2819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pic>
        <p:nvPicPr>
          <p:cNvPr id="25" name="Picture 7" descr="nass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68288"/>
            <a:ext cx="25908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638800" y="2157413"/>
            <a:ext cx="2601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50000"/>
              </a:spcBef>
              <a:spcAft>
                <a:spcPct val="0"/>
              </a:spcAft>
            </a:pPr>
            <a:r>
              <a:rPr lang="en-US">
                <a:solidFill>
                  <a:srgbClr val="000000"/>
                </a:solidFill>
                <a:latin typeface="Times New Roman" pitchFamily="18" charset="0"/>
              </a:rPr>
              <a:t>Đại tá Nat-xe 1918- 1970 </a:t>
            </a:r>
          </a:p>
        </p:txBody>
      </p:sp>
      <p:sp>
        <p:nvSpPr>
          <p:cNvPr id="27" name="AutoShape 14"/>
          <p:cNvSpPr>
            <a:spLocks noChangeArrowheads="1"/>
          </p:cNvSpPr>
          <p:nvPr/>
        </p:nvSpPr>
        <p:spPr bwMode="auto">
          <a:xfrm>
            <a:off x="3886200" y="3397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8" name="AutoShape 14"/>
          <p:cNvSpPr>
            <a:spLocks noChangeArrowheads="1"/>
          </p:cNvSpPr>
          <p:nvPr/>
        </p:nvSpPr>
        <p:spPr bwMode="auto">
          <a:xfrm>
            <a:off x="22860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9" name="AutoShape 14"/>
          <p:cNvSpPr>
            <a:spLocks noChangeArrowheads="1"/>
          </p:cNvSpPr>
          <p:nvPr/>
        </p:nvSpPr>
        <p:spPr bwMode="auto">
          <a:xfrm>
            <a:off x="1752600" y="2527300"/>
            <a:ext cx="381000" cy="2667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0" name="AutoShape 14"/>
          <p:cNvSpPr>
            <a:spLocks noChangeArrowheads="1"/>
          </p:cNvSpPr>
          <p:nvPr/>
        </p:nvSpPr>
        <p:spPr bwMode="auto">
          <a:xfrm>
            <a:off x="838200" y="24320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1" name="AutoShape 14"/>
          <p:cNvSpPr>
            <a:spLocks noChangeArrowheads="1"/>
          </p:cNvSpPr>
          <p:nvPr/>
        </p:nvSpPr>
        <p:spPr bwMode="auto">
          <a:xfrm>
            <a:off x="2667000" y="38862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200" name="Rectangle 34"/>
          <p:cNvSpPr>
            <a:spLocks noChangeArrowheads="1"/>
          </p:cNvSpPr>
          <p:nvPr/>
        </p:nvSpPr>
        <p:spPr bwMode="auto">
          <a:xfrm>
            <a:off x="76200" y="6076950"/>
            <a:ext cx="4572000"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a:solidFill>
                  <a:srgbClr val="052AE1"/>
                </a:solidFill>
                <a:latin typeface="Times New Roman" pitchFamily="18" charset="0"/>
              </a:rPr>
              <a:t>Lược đồ các nước châu Phi sau Chiến tranh thế giới thứ hai</a:t>
            </a:r>
          </a:p>
        </p:txBody>
      </p:sp>
    </p:spTree>
    <p:extLst>
      <p:ext uri="{BB962C8B-B14F-4D97-AF65-F5344CB8AC3E}">
        <p14:creationId xmlns:p14="http://schemas.microsoft.com/office/powerpoint/2010/main" val="919752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79886"/>
                                        </p:tgtEl>
                                        <p:attrNameLst>
                                          <p:attrName>style.visibility</p:attrName>
                                        </p:attrNameLst>
                                      </p:cBhvr>
                                      <p:to>
                                        <p:strVal val="visible"/>
                                      </p:to>
                                    </p:set>
                                    <p:anim calcmode="lin" valueType="num">
                                      <p:cBhvr>
                                        <p:cTn id="7" dur="500" fill="hold"/>
                                        <p:tgtEl>
                                          <p:spTgt spid="79886"/>
                                        </p:tgtEl>
                                        <p:attrNameLst>
                                          <p:attrName>ppt_w</p:attrName>
                                        </p:attrNameLst>
                                      </p:cBhvr>
                                      <p:tavLst>
                                        <p:tav tm="0">
                                          <p:val>
                                            <p:fltVal val="0"/>
                                          </p:val>
                                        </p:tav>
                                        <p:tav tm="100000">
                                          <p:val>
                                            <p:strVal val="#ppt_w"/>
                                          </p:val>
                                        </p:tav>
                                      </p:tavLst>
                                    </p:anim>
                                    <p:anim calcmode="lin" valueType="num">
                                      <p:cBhvr>
                                        <p:cTn id="8" dur="500" fill="hold"/>
                                        <p:tgtEl>
                                          <p:spTgt spid="7988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17" presetClass="entr" presetSubtype="10" fill="hold" grpId="0" nodeType="withEffect">
                                  <p:stCondLst>
                                    <p:cond delay="0"/>
                                  </p:stCondLst>
                                  <p:childTnLst>
                                    <p:set>
                                      <p:cBhvr>
                                        <p:cTn id="22" dur="1" fill="hold">
                                          <p:stCondLst>
                                            <p:cond delay="0"/>
                                          </p:stCondLst>
                                        </p:cTn>
                                        <p:tgtEl>
                                          <p:spTgt spid="17430"/>
                                        </p:tgtEl>
                                        <p:attrNameLst>
                                          <p:attrName>style.visibility</p:attrName>
                                        </p:attrNameLst>
                                      </p:cBhvr>
                                      <p:to>
                                        <p:strVal val="visible"/>
                                      </p:to>
                                    </p:set>
                                    <p:anim calcmode="lin" valueType="num">
                                      <p:cBhvr>
                                        <p:cTn id="23" dur="500" fill="hold"/>
                                        <p:tgtEl>
                                          <p:spTgt spid="17430"/>
                                        </p:tgtEl>
                                        <p:attrNameLst>
                                          <p:attrName>ppt_w</p:attrName>
                                        </p:attrNameLst>
                                      </p:cBhvr>
                                      <p:tavLst>
                                        <p:tav tm="0">
                                          <p:val>
                                            <p:fltVal val="0"/>
                                          </p:val>
                                        </p:tav>
                                        <p:tav tm="100000">
                                          <p:val>
                                            <p:strVal val="#ppt_w"/>
                                          </p:val>
                                        </p:tav>
                                      </p:tavLst>
                                    </p:anim>
                                    <p:anim calcmode="lin" valueType="num">
                                      <p:cBhvr>
                                        <p:cTn id="24" dur="500" fill="hold"/>
                                        <p:tgtEl>
                                          <p:spTgt spid="17430"/>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79889"/>
                                        </p:tgtEl>
                                        <p:attrNameLst>
                                          <p:attrName>style.visibility</p:attrName>
                                        </p:attrNameLst>
                                      </p:cBhvr>
                                      <p:to>
                                        <p:strVal val="visible"/>
                                      </p:to>
                                    </p:set>
                                    <p:anim calcmode="lin" valueType="num">
                                      <p:cBhvr>
                                        <p:cTn id="35" dur="500" fill="hold"/>
                                        <p:tgtEl>
                                          <p:spTgt spid="79889"/>
                                        </p:tgtEl>
                                        <p:attrNameLst>
                                          <p:attrName>ppt_w</p:attrName>
                                        </p:attrNameLst>
                                      </p:cBhvr>
                                      <p:tavLst>
                                        <p:tav tm="0">
                                          <p:val>
                                            <p:fltVal val="0"/>
                                          </p:val>
                                        </p:tav>
                                        <p:tav tm="100000">
                                          <p:val>
                                            <p:strVal val="#ppt_w"/>
                                          </p:val>
                                        </p:tav>
                                      </p:tavLst>
                                    </p:anim>
                                    <p:anim calcmode="lin" valueType="num">
                                      <p:cBhvr>
                                        <p:cTn id="36" dur="500" fill="hold"/>
                                        <p:tgtEl>
                                          <p:spTgt spid="79889"/>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7431"/>
                                        </p:tgtEl>
                                        <p:attrNameLst>
                                          <p:attrName>style.visibility</p:attrName>
                                        </p:attrNameLst>
                                      </p:cBhvr>
                                      <p:to>
                                        <p:strVal val="visible"/>
                                      </p:to>
                                    </p:set>
                                    <p:anim calcmode="lin" valueType="num">
                                      <p:cBhvr>
                                        <p:cTn id="39" dur="500" fill="hold"/>
                                        <p:tgtEl>
                                          <p:spTgt spid="17431"/>
                                        </p:tgtEl>
                                        <p:attrNameLst>
                                          <p:attrName>ppt_w</p:attrName>
                                        </p:attrNameLst>
                                      </p:cBhvr>
                                      <p:tavLst>
                                        <p:tav tm="0">
                                          <p:val>
                                            <p:fltVal val="0"/>
                                          </p:val>
                                        </p:tav>
                                        <p:tav tm="100000">
                                          <p:val>
                                            <p:strVal val="#ppt_w"/>
                                          </p:val>
                                        </p:tav>
                                      </p:tavLst>
                                    </p:anim>
                                    <p:anim calcmode="lin" valueType="num">
                                      <p:cBhvr>
                                        <p:cTn id="40" dur="500" fill="hold"/>
                                        <p:tgtEl>
                                          <p:spTgt spid="17431"/>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800" decel="100000"/>
                                        <p:tgtEl>
                                          <p:spTgt spid="20"/>
                                        </p:tgtEl>
                                      </p:cBhvr>
                                    </p:animEffect>
                                    <p:anim calcmode="lin" valueType="num">
                                      <p:cBhvr>
                                        <p:cTn id="52" dur="800" decel="100000" fill="hold"/>
                                        <p:tgtEl>
                                          <p:spTgt spid="20"/>
                                        </p:tgtEl>
                                        <p:attrNameLst>
                                          <p:attrName>style.rotation</p:attrName>
                                        </p:attrNameLst>
                                      </p:cBhvr>
                                      <p:tavLst>
                                        <p:tav tm="0">
                                          <p:val>
                                            <p:fltVal val="-90"/>
                                          </p:val>
                                        </p:tav>
                                        <p:tav tm="100000">
                                          <p:val>
                                            <p:fltVal val="0"/>
                                          </p:val>
                                        </p:tav>
                                      </p:tavLst>
                                    </p:anim>
                                    <p:anim calcmode="lin" valueType="num">
                                      <p:cBhvr>
                                        <p:cTn id="53" dur="800" decel="100000" fill="hold"/>
                                        <p:tgtEl>
                                          <p:spTgt spid="20"/>
                                        </p:tgtEl>
                                        <p:attrNameLst>
                                          <p:attrName>ppt_x</p:attrName>
                                        </p:attrNameLst>
                                      </p:cBhvr>
                                      <p:tavLst>
                                        <p:tav tm="0">
                                          <p:val>
                                            <p:strVal val="#ppt_x+0.4"/>
                                          </p:val>
                                        </p:tav>
                                        <p:tav tm="100000">
                                          <p:val>
                                            <p:strVal val="#ppt_x-0.05"/>
                                          </p:val>
                                        </p:tav>
                                      </p:tavLst>
                                    </p:anim>
                                    <p:anim calcmode="lin" valueType="num">
                                      <p:cBhvr>
                                        <p:cTn id="54" dur="800" decel="100000" fill="hold"/>
                                        <p:tgtEl>
                                          <p:spTgt spid="2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7432"/>
                                        </p:tgtEl>
                                        <p:attrNameLst>
                                          <p:attrName>style.visibility</p:attrName>
                                        </p:attrNameLst>
                                      </p:cBhvr>
                                      <p:to>
                                        <p:strVal val="visible"/>
                                      </p:to>
                                    </p:set>
                                    <p:animEffect transition="in" filter="slide(fromBottom)">
                                      <p:cBhvr>
                                        <p:cTn id="61" dur="500"/>
                                        <p:tgtEl>
                                          <p:spTgt spid="17432"/>
                                        </p:tgtEl>
                                      </p:cBhvr>
                                    </p:animEffect>
                                  </p:childTnLst>
                                </p:cTn>
                              </p:par>
                              <p:par>
                                <p:cTn id="62" presetID="12" presetClass="entr" presetSubtype="4"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slide(fromBottom)">
                                      <p:cBhvr>
                                        <p:cTn id="64" dur="500"/>
                                        <p:tgtEl>
                                          <p:spTgt spid="34"/>
                                        </p:tgtEl>
                                      </p:cBhvr>
                                    </p:animEffect>
                                  </p:childTnLst>
                                </p:cTn>
                              </p:par>
                              <p:par>
                                <p:cTn id="65" presetID="1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slide(fromBottom)">
                                      <p:cBhvr>
                                        <p:cTn id="67" dur="500"/>
                                        <p:tgtEl>
                                          <p:spTgt spid="39"/>
                                        </p:tgtEl>
                                      </p:cBhvr>
                                    </p:animEffect>
                                  </p:childTnLst>
                                </p:cTn>
                              </p:par>
                              <p:par>
                                <p:cTn id="68" presetID="12" presetClass="entr" presetSubtype="4" fill="hold" grpId="0" nodeType="withEffect" nodePh="1">
                                  <p:stCondLst>
                                    <p:cond delay="0"/>
                                  </p:stCondLst>
                                  <p:endCondLst>
                                    <p:cond evt="begin" delay="0">
                                      <p:tn val="68"/>
                                    </p:cond>
                                  </p:endCondLst>
                                  <p:childTnLst>
                                    <p:set>
                                      <p:cBhvr>
                                        <p:cTn id="69" dur="1" fill="hold">
                                          <p:stCondLst>
                                            <p:cond delay="0"/>
                                          </p:stCondLst>
                                        </p:cTn>
                                        <p:tgtEl>
                                          <p:spTgt spid="17418"/>
                                        </p:tgtEl>
                                        <p:attrNameLst>
                                          <p:attrName>style.visibility</p:attrName>
                                        </p:attrNameLst>
                                      </p:cBhvr>
                                      <p:to>
                                        <p:strVal val="visible"/>
                                      </p:to>
                                    </p:set>
                                    <p:animEffect transition="in" filter="slide(fromBottom)">
                                      <p:cBhvr>
                                        <p:cTn id="70" dur="500"/>
                                        <p:tgtEl>
                                          <p:spTgt spid="17418"/>
                                        </p:tgtEl>
                                      </p:cBhvr>
                                    </p:animEffect>
                                  </p:childTnLst>
                                </p:cTn>
                              </p:par>
                              <p:par>
                                <p:cTn id="71" presetID="12" presetClass="entr" presetSubtype="4"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slide(fromBottom)">
                                      <p:cBhvr>
                                        <p:cTn id="73" dur="500"/>
                                        <p:tgtEl>
                                          <p:spTgt spid="36"/>
                                        </p:tgtEl>
                                      </p:cBhvr>
                                    </p:animEffect>
                                  </p:childTnLst>
                                </p:cTn>
                              </p:par>
                              <p:par>
                                <p:cTn id="74" presetID="12" presetClass="entr" presetSubtype="4"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slide(fromBottom)">
                                      <p:cBhvr>
                                        <p:cTn id="76" dur="500"/>
                                        <p:tgtEl>
                                          <p:spTgt spid="42"/>
                                        </p:tgtEl>
                                      </p:cBhvr>
                                    </p:animEffect>
                                  </p:childTnLst>
                                </p:cTn>
                              </p:par>
                              <p:par>
                                <p:cTn id="77" presetID="12" presetClass="entr" presetSubtype="4"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slide(fromBottom)">
                                      <p:cBhvr>
                                        <p:cTn id="79" dur="500"/>
                                        <p:tgtEl>
                                          <p:spTgt spid="40"/>
                                        </p:tgtEl>
                                      </p:cBhvr>
                                    </p:animEffect>
                                  </p:childTnLst>
                                </p:cTn>
                              </p:par>
                              <p:par>
                                <p:cTn id="80" presetID="12" presetClass="entr" presetSubtype="4"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slide(fromBottom)">
                                      <p:cBhvr>
                                        <p:cTn id="82" dur="500"/>
                                        <p:tgtEl>
                                          <p:spTgt spid="41"/>
                                        </p:tgtEl>
                                      </p:cBhvr>
                                    </p:animEffect>
                                  </p:childTnLst>
                                </p:cTn>
                              </p:par>
                              <p:par>
                                <p:cTn id="83" presetID="12" presetClass="entr" presetSubtype="4"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slide(fromBottom)">
                                      <p:cBhvr>
                                        <p:cTn id="85" dur="500"/>
                                        <p:tgtEl>
                                          <p:spTgt spid="33"/>
                                        </p:tgtEl>
                                      </p:cBhvr>
                                    </p:animEffect>
                                  </p:childTnLst>
                                </p:cTn>
                              </p:par>
                              <p:par>
                                <p:cTn id="86" presetID="12" presetClass="entr" presetSubtype="4" fill="hold"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slide(fromBottom)">
                                      <p:cBhvr>
                                        <p:cTn id="88" dur="500"/>
                                        <p:tgtEl>
                                          <p:spTgt spid="43"/>
                                        </p:tgtEl>
                                      </p:cBhvr>
                                    </p:animEffect>
                                  </p:childTnLst>
                                </p:cTn>
                              </p:par>
                              <p:par>
                                <p:cTn id="89" presetID="12" presetClass="entr" presetSubtype="4"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slide(fromBottom)">
                                      <p:cBhvr>
                                        <p:cTn id="91" dur="500"/>
                                        <p:tgtEl>
                                          <p:spTgt spid="32"/>
                                        </p:tgtEl>
                                      </p:cBhvr>
                                    </p:animEffect>
                                  </p:childTnLst>
                                </p:cTn>
                              </p:par>
                              <p:par>
                                <p:cTn id="92" presetID="12" presetClass="entr" presetSubtype="4" fill="hold"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slide(fromBottom)">
                                      <p:cBhvr>
                                        <p:cTn id="94" dur="500"/>
                                        <p:tgtEl>
                                          <p:spTgt spid="37"/>
                                        </p:tgtEl>
                                      </p:cBhvr>
                                    </p:animEffect>
                                  </p:childTnLst>
                                </p:cTn>
                              </p:par>
                              <p:par>
                                <p:cTn id="95" presetID="12" presetClass="entr" presetSubtype="4"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slide(fromBottom)">
                                      <p:cBhvr>
                                        <p:cTn id="97" dur="500"/>
                                        <p:tgtEl>
                                          <p:spTgt spid="38"/>
                                        </p:tgtEl>
                                      </p:cBhvr>
                                    </p:animEffect>
                                  </p:childTnLst>
                                </p:cTn>
                              </p:par>
                              <p:par>
                                <p:cTn id="98" presetID="12" presetClass="entr" presetSubtype="4" fill="hold"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lide(fromBottom)">
                                      <p:cBhvr>
                                        <p:cTn id="100" dur="500"/>
                                        <p:tgtEl>
                                          <p:spTgt spid="27"/>
                                        </p:tgtEl>
                                      </p:cBhvr>
                                    </p:animEffect>
                                  </p:childTnLst>
                                </p:cTn>
                              </p:par>
                              <p:par>
                                <p:cTn id="101" presetID="12" presetClass="entr" presetSubtype="4"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slide(fromBottom)">
                                      <p:cBhvr>
                                        <p:cTn id="103" dur="500"/>
                                        <p:tgtEl>
                                          <p:spTgt spid="28"/>
                                        </p:tgtEl>
                                      </p:cBhvr>
                                    </p:animEffect>
                                  </p:childTnLst>
                                </p:cTn>
                              </p:par>
                              <p:par>
                                <p:cTn id="104" presetID="12" presetClass="entr" presetSubtype="4" fill="hold"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slide(fromBottom)">
                                      <p:cBhvr>
                                        <p:cTn id="106" dur="500"/>
                                        <p:tgtEl>
                                          <p:spTgt spid="29"/>
                                        </p:tgtEl>
                                      </p:cBhvr>
                                    </p:animEffect>
                                  </p:childTnLst>
                                </p:cTn>
                              </p:par>
                              <p:par>
                                <p:cTn id="107" presetID="12" presetClass="entr" presetSubtype="4"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slide(fromBottom)">
                                      <p:cBhvr>
                                        <p:cTn id="109" dur="500"/>
                                        <p:tgtEl>
                                          <p:spTgt spid="30"/>
                                        </p:tgtEl>
                                      </p:cBhvr>
                                    </p:animEffect>
                                  </p:childTnLst>
                                </p:cTn>
                              </p:par>
                              <p:par>
                                <p:cTn id="110" presetID="12" presetClass="entr" presetSubtype="4"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slide(fromBottom)">
                                      <p:cBhvr>
                                        <p:cTn id="1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17430" grpId="0"/>
      <p:bldP spid="17431" grpId="0"/>
      <p:bldP spid="17432" grpId="0"/>
      <p:bldP spid="2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86722" y="766196"/>
            <a:ext cx="7316104" cy="4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600" b="1" dirty="0">
                <a:latin typeface="Times New Roman" pitchFamily="18" charset="0"/>
                <a:cs typeface="Times New Roman" pitchFamily="18" charset="0"/>
              </a:rPr>
              <a:t>I. </a:t>
            </a:r>
            <a:r>
              <a:rPr lang="en-US" sz="2600" b="1" dirty="0" err="1">
                <a:latin typeface="Times New Roman" pitchFamily="18" charset="0"/>
                <a:cs typeface="Times New Roman" pitchFamily="18" charset="0"/>
              </a:rPr>
              <a:t>Tình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hình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chung</a:t>
            </a:r>
            <a:endParaRPr lang="en-US" sz="2600" b="1" dirty="0">
              <a:latin typeface="Times New Roman" pitchFamily="18" charset="0"/>
              <a:cs typeface="Times New Roman" pitchFamily="18" charset="0"/>
            </a:endParaRPr>
          </a:p>
        </p:txBody>
      </p:sp>
      <p:sp>
        <p:nvSpPr>
          <p:cNvPr id="10" name="TextBox 9"/>
          <p:cNvSpPr txBox="1"/>
          <p:nvPr/>
        </p:nvSpPr>
        <p:spPr>
          <a:xfrm>
            <a:off x="192800" y="1334331"/>
            <a:ext cx="8611664" cy="892552"/>
          </a:xfrm>
          <a:prstGeom prst="rect">
            <a:avLst/>
          </a:prstGeom>
          <a:noFill/>
        </p:spPr>
        <p:txBody>
          <a:bodyPr wrap="square" rtlCol="0">
            <a:spAutoFit/>
          </a:bodyPr>
          <a:lstStyle/>
          <a:p>
            <a:pPr marL="342900" indent="-342900" algn="just">
              <a:spcAft>
                <a:spcPts val="0"/>
              </a:spcAft>
              <a:buFontTx/>
              <a:buChar char="-"/>
            </a:pPr>
            <a:r>
              <a:rPr lang="en-US" sz="2600" dirty="0">
                <a:latin typeface="Times New Roman" panose="02020603050405020304" pitchFamily="18" charset="0"/>
                <a:ea typeface="Times New Roman"/>
                <a:cs typeface="Times New Roman" panose="02020603050405020304" pitchFamily="18" charset="0"/>
              </a:rPr>
              <a:t>Sau CTTG2, </a:t>
            </a:r>
            <a:r>
              <a:rPr lang="en-US" sz="2600" dirty="0" err="1">
                <a:latin typeface="Times New Roman" panose="02020603050405020304" pitchFamily="18" charset="0"/>
                <a:ea typeface="Times New Roman"/>
                <a:cs typeface="Times New Roman" panose="02020603050405020304" pitchFamily="18" charset="0"/>
              </a:rPr>
              <a:t>phong</a:t>
            </a:r>
            <a:r>
              <a:rPr lang="en-US" sz="2600" dirty="0">
                <a:latin typeface="Times New Roman" panose="02020603050405020304" pitchFamily="18" charset="0"/>
                <a:ea typeface="Times New Roman"/>
                <a:cs typeface="Times New Roman" panose="02020603050405020304" pitchFamily="18" charset="0"/>
              </a:rPr>
              <a:t> </a:t>
            </a:r>
            <a:r>
              <a:rPr lang="en-US" sz="2600" dirty="0" err="1">
                <a:latin typeface="Times New Roman" panose="02020603050405020304" pitchFamily="18" charset="0"/>
                <a:ea typeface="Times New Roman"/>
                <a:cs typeface="Times New Roman" panose="02020603050405020304" pitchFamily="18" charset="0"/>
              </a:rPr>
              <a:t>trào</a:t>
            </a:r>
            <a:r>
              <a:rPr lang="en-US" sz="2600" dirty="0">
                <a:latin typeface="Times New Roman" panose="02020603050405020304" pitchFamily="18" charset="0"/>
                <a:ea typeface="Times New Roman"/>
                <a:cs typeface="Times New Roman" panose="02020603050405020304" pitchFamily="18" charset="0"/>
              </a:rPr>
              <a:t> </a:t>
            </a:r>
            <a:r>
              <a:rPr lang="en-US" sz="2600" dirty="0" err="1">
                <a:latin typeface="Times New Roman" panose="02020603050405020304" pitchFamily="18" charset="0"/>
                <a:ea typeface="Times New Roman"/>
                <a:cs typeface="Times New Roman" panose="02020603050405020304" pitchFamily="18" charset="0"/>
              </a:rPr>
              <a:t>đấu</a:t>
            </a:r>
            <a:r>
              <a:rPr lang="en-US" sz="2600" dirty="0">
                <a:latin typeface="Times New Roman" panose="02020603050405020304" pitchFamily="18" charset="0"/>
                <a:ea typeface="Times New Roman"/>
                <a:cs typeface="Times New Roman" panose="02020603050405020304" pitchFamily="18" charset="0"/>
              </a:rPr>
              <a:t> </a:t>
            </a:r>
            <a:r>
              <a:rPr lang="en-US" sz="2600" dirty="0" err="1">
                <a:latin typeface="Times New Roman" panose="02020603050405020304" pitchFamily="18" charset="0"/>
                <a:ea typeface="Times New Roman"/>
                <a:cs typeface="Times New Roman" panose="02020603050405020304" pitchFamily="18" charset="0"/>
              </a:rPr>
              <a:t>tranh</a:t>
            </a:r>
            <a:r>
              <a:rPr lang="en-US" sz="2600" dirty="0">
                <a:latin typeface="Times New Roman" panose="02020603050405020304" pitchFamily="18" charset="0"/>
                <a:ea typeface="Times New Roman"/>
                <a:cs typeface="Times New Roman" panose="02020603050405020304" pitchFamily="18" charset="0"/>
              </a:rPr>
              <a:t> </a:t>
            </a:r>
            <a:r>
              <a:rPr lang="en-US" sz="2600" dirty="0" err="1">
                <a:latin typeface="Times New Roman" panose="02020603050405020304" pitchFamily="18" charset="0"/>
                <a:ea typeface="Times New Roman"/>
                <a:cs typeface="Times New Roman" panose="02020603050405020304" pitchFamily="18" charset="0"/>
              </a:rPr>
              <a:t>diễn</a:t>
            </a:r>
            <a:r>
              <a:rPr lang="en-US" sz="2600" dirty="0">
                <a:latin typeface="Times New Roman" panose="02020603050405020304" pitchFamily="18" charset="0"/>
                <a:ea typeface="Times New Roman"/>
                <a:cs typeface="Times New Roman" panose="02020603050405020304" pitchFamily="18" charset="0"/>
              </a:rPr>
              <a:t> </a:t>
            </a:r>
            <a:r>
              <a:rPr lang="en-US" sz="2600" dirty="0" err="1">
                <a:latin typeface="Times New Roman" panose="02020603050405020304" pitchFamily="18" charset="0"/>
                <a:ea typeface="Times New Roman"/>
                <a:cs typeface="Times New Roman" panose="02020603050405020304" pitchFamily="18" charset="0"/>
              </a:rPr>
              <a:t>ra</a:t>
            </a:r>
            <a:r>
              <a:rPr lang="en-US" sz="2600" dirty="0">
                <a:latin typeface="Times New Roman" panose="02020603050405020304" pitchFamily="18" charset="0"/>
                <a:ea typeface="Times New Roman"/>
                <a:cs typeface="Times New Roman" panose="02020603050405020304" pitchFamily="18" charset="0"/>
              </a:rPr>
              <a:t> </a:t>
            </a:r>
            <a:r>
              <a:rPr lang="en-US" sz="2600" dirty="0" err="1">
                <a:latin typeface="Times New Roman" panose="02020603050405020304" pitchFamily="18" charset="0"/>
                <a:ea typeface="Times New Roman"/>
                <a:cs typeface="Times New Roman" panose="02020603050405020304" pitchFamily="18" charset="0"/>
              </a:rPr>
              <a:t>sôi</a:t>
            </a:r>
            <a:r>
              <a:rPr lang="en-US" sz="2600" dirty="0">
                <a:latin typeface="Times New Roman" panose="02020603050405020304" pitchFamily="18" charset="0"/>
                <a:ea typeface="Times New Roman"/>
                <a:cs typeface="Times New Roman" panose="02020603050405020304" pitchFamily="18" charset="0"/>
              </a:rPr>
              <a:t> </a:t>
            </a:r>
            <a:r>
              <a:rPr lang="en-US" sz="2600" dirty="0" err="1">
                <a:latin typeface="Times New Roman" panose="02020603050405020304" pitchFamily="18" charset="0"/>
                <a:ea typeface="Times New Roman"/>
                <a:cs typeface="Times New Roman" panose="02020603050405020304" pitchFamily="18" charset="0"/>
              </a:rPr>
              <a:t>nổi</a:t>
            </a:r>
            <a:r>
              <a:rPr lang="en-US" sz="2600" dirty="0">
                <a:latin typeface="Times New Roman" panose="02020603050405020304" pitchFamily="18" charset="0"/>
                <a:ea typeface="Times New Roman"/>
                <a:cs typeface="Times New Roman" panose="02020603050405020304" pitchFamily="18" charset="0"/>
              </a:rPr>
              <a:t> </a:t>
            </a:r>
            <a:r>
              <a:rPr lang="en-US" sz="2600" dirty="0" err="1">
                <a:latin typeface="Times New Roman" panose="02020603050405020304" pitchFamily="18" charset="0"/>
                <a:ea typeface="Times New Roman"/>
                <a:cs typeface="Times New Roman" panose="02020603050405020304" pitchFamily="18" charset="0"/>
              </a:rPr>
              <a:t>sớm</a:t>
            </a:r>
            <a:r>
              <a:rPr lang="en-US" sz="2600" dirty="0">
                <a:latin typeface="Times New Roman" panose="02020603050405020304" pitchFamily="18" charset="0"/>
                <a:ea typeface="Times New Roman"/>
                <a:cs typeface="Times New Roman" panose="02020603050405020304" pitchFamily="18" charset="0"/>
              </a:rPr>
              <a:t> </a:t>
            </a:r>
            <a:r>
              <a:rPr lang="en-US" sz="2600" dirty="0" err="1">
                <a:latin typeface="Times New Roman" panose="02020603050405020304" pitchFamily="18" charset="0"/>
                <a:ea typeface="Times New Roman"/>
                <a:cs typeface="Times New Roman" panose="02020603050405020304" pitchFamily="18" charset="0"/>
              </a:rPr>
              <a:t>nhất</a:t>
            </a:r>
            <a:r>
              <a:rPr lang="en-US" sz="2600" dirty="0">
                <a:latin typeface="Times New Roman" panose="02020603050405020304" pitchFamily="18" charset="0"/>
                <a:ea typeface="Times New Roman"/>
                <a:cs typeface="Times New Roman" panose="02020603050405020304" pitchFamily="18" charset="0"/>
              </a:rPr>
              <a:t> ở </a:t>
            </a:r>
            <a:r>
              <a:rPr lang="en-US" sz="2600" dirty="0" err="1">
                <a:latin typeface="Times New Roman" panose="02020603050405020304" pitchFamily="18" charset="0"/>
                <a:ea typeface="Times New Roman"/>
                <a:cs typeface="Times New Roman" panose="02020603050405020304" pitchFamily="18" charset="0"/>
              </a:rPr>
              <a:t>Bắc</a:t>
            </a:r>
            <a:r>
              <a:rPr lang="en-US" sz="2600" dirty="0">
                <a:latin typeface="Times New Roman" panose="02020603050405020304" pitchFamily="18" charset="0"/>
                <a:ea typeface="Times New Roman"/>
                <a:cs typeface="Times New Roman" panose="02020603050405020304" pitchFamily="18" charset="0"/>
              </a:rPr>
              <a:t> Phi :</a:t>
            </a:r>
          </a:p>
        </p:txBody>
      </p:sp>
      <p:sp>
        <p:nvSpPr>
          <p:cNvPr id="14" name="Text Box 4"/>
          <p:cNvSpPr txBox="1">
            <a:spLocks noChangeArrowheads="1"/>
          </p:cNvSpPr>
          <p:nvPr/>
        </p:nvSpPr>
        <p:spPr bwMode="auto">
          <a:xfrm>
            <a:off x="1100050" y="228600"/>
            <a:ext cx="7087476" cy="492438"/>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600" b="1" dirty="0">
                <a:latin typeface="Times New Roman" pitchFamily="18" charset="0"/>
                <a:cs typeface="Times New Roman" pitchFamily="18" charset="0"/>
              </a:rPr>
              <a:t>TIẾT 7 .</a:t>
            </a:r>
            <a:r>
              <a:rPr lang="en-US" sz="2600" b="1" dirty="0" err="1">
                <a:latin typeface="Times New Roman" pitchFamily="18" charset="0"/>
                <a:cs typeface="Times New Roman" pitchFamily="18" charset="0"/>
              </a:rPr>
              <a:t>Bài</a:t>
            </a:r>
            <a:r>
              <a:rPr lang="en-US" sz="2600" b="1" dirty="0">
                <a:latin typeface="Times New Roman" pitchFamily="18" charset="0"/>
                <a:cs typeface="Times New Roman" pitchFamily="18" charset="0"/>
              </a:rPr>
              <a:t> 6: CÁC NƯỚC CHÂU PHI</a:t>
            </a:r>
          </a:p>
        </p:txBody>
      </p:sp>
      <p:sp>
        <p:nvSpPr>
          <p:cNvPr id="3" name="TextBox 2"/>
          <p:cNvSpPr txBox="1"/>
          <p:nvPr/>
        </p:nvSpPr>
        <p:spPr>
          <a:xfrm>
            <a:off x="184934" y="3850957"/>
            <a:ext cx="8349466"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1960, 17 nước giành độc lập gọi là “Năm châu Phi”</a:t>
            </a:r>
            <a:endParaRPr lang="en-US" sz="2600" dirty="0">
              <a:latin typeface="Times New Roman" panose="02020603050405020304" pitchFamily="18" charset="0"/>
              <a:cs typeface="Times New Roman" panose="02020603050405020304" pitchFamily="18" charset="0"/>
            </a:endParaRPr>
          </a:p>
        </p:txBody>
      </p:sp>
      <p:sp>
        <p:nvSpPr>
          <p:cNvPr id="4" name="Right Arrow 3">
            <a:hlinkClick r:id="rId2" action="ppaction://hlinksldjump"/>
          </p:cNvPr>
          <p:cNvSpPr/>
          <p:nvPr/>
        </p:nvSpPr>
        <p:spPr>
          <a:xfrm>
            <a:off x="8156617" y="6163486"/>
            <a:ext cx="685885" cy="472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8" name="Text Box 22"/>
          <p:cNvSpPr txBox="1">
            <a:spLocks noChangeArrowheads="1"/>
          </p:cNvSpPr>
          <p:nvPr/>
        </p:nvSpPr>
        <p:spPr bwMode="auto">
          <a:xfrm>
            <a:off x="494024" y="2018523"/>
            <a:ext cx="784957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600" dirty="0"/>
              <a:t>+ Ai </a:t>
            </a:r>
            <a:r>
              <a:rPr lang="en-US" sz="2600" dirty="0" err="1"/>
              <a:t>Cập</a:t>
            </a:r>
            <a:r>
              <a:rPr lang="en-US" sz="2600" dirty="0"/>
              <a:t> </a:t>
            </a:r>
            <a:r>
              <a:rPr lang="en-US" sz="2600" dirty="0" err="1"/>
              <a:t>nổ</a:t>
            </a:r>
            <a:r>
              <a:rPr lang="en-US" sz="2600" dirty="0"/>
              <a:t> </a:t>
            </a:r>
            <a:r>
              <a:rPr lang="en-US" sz="2600" dirty="0" err="1"/>
              <a:t>ra</a:t>
            </a:r>
            <a:r>
              <a:rPr lang="en-US" sz="2600" dirty="0"/>
              <a:t> </a:t>
            </a:r>
            <a:r>
              <a:rPr lang="en-US" sz="2600" dirty="0" err="1"/>
              <a:t>cuộc</a:t>
            </a:r>
            <a:r>
              <a:rPr lang="en-US" sz="2600" dirty="0"/>
              <a:t> </a:t>
            </a:r>
            <a:r>
              <a:rPr lang="en-US" sz="2600" dirty="0" err="1"/>
              <a:t>đảo</a:t>
            </a:r>
            <a:r>
              <a:rPr lang="en-US" sz="2600" dirty="0"/>
              <a:t> </a:t>
            </a:r>
            <a:r>
              <a:rPr lang="en-US" sz="2600" dirty="0" err="1"/>
              <a:t>chính</a:t>
            </a:r>
            <a:r>
              <a:rPr lang="en-US" sz="2600" dirty="0"/>
              <a:t> </a:t>
            </a:r>
            <a:r>
              <a:rPr lang="en-US" sz="2600" dirty="0" err="1"/>
              <a:t>lật</a:t>
            </a:r>
            <a:r>
              <a:rPr lang="en-US" sz="2600" dirty="0"/>
              <a:t> </a:t>
            </a:r>
            <a:r>
              <a:rPr lang="en-US" sz="2600" dirty="0" err="1"/>
              <a:t>đổ</a:t>
            </a:r>
            <a:r>
              <a:rPr lang="en-US" sz="2600" dirty="0"/>
              <a:t> </a:t>
            </a:r>
            <a:r>
              <a:rPr lang="en-US" sz="2600" dirty="0" err="1"/>
              <a:t>chế</a:t>
            </a:r>
            <a:r>
              <a:rPr lang="en-US" sz="2600" dirty="0"/>
              <a:t> </a:t>
            </a:r>
            <a:r>
              <a:rPr lang="en-US" sz="2600" dirty="0" err="1"/>
              <a:t>độ</a:t>
            </a:r>
            <a:r>
              <a:rPr lang="en-US" sz="2600" dirty="0"/>
              <a:t> </a:t>
            </a:r>
            <a:r>
              <a:rPr lang="en-US" sz="2600" dirty="0" err="1"/>
              <a:t>quân</a:t>
            </a:r>
            <a:r>
              <a:rPr lang="en-US" sz="2600" dirty="0"/>
              <a:t> </a:t>
            </a:r>
            <a:r>
              <a:rPr lang="en-US" sz="2600" dirty="0" err="1"/>
              <a:t>chủ</a:t>
            </a:r>
            <a:r>
              <a:rPr lang="en-US" sz="2600" dirty="0"/>
              <a:t> (1952)</a:t>
            </a:r>
          </a:p>
        </p:txBody>
      </p:sp>
      <p:sp>
        <p:nvSpPr>
          <p:cNvPr id="9" name="Text Box 23"/>
          <p:cNvSpPr txBox="1">
            <a:spLocks noChangeArrowheads="1"/>
          </p:cNvSpPr>
          <p:nvPr/>
        </p:nvSpPr>
        <p:spPr bwMode="auto">
          <a:xfrm>
            <a:off x="498315" y="2704323"/>
            <a:ext cx="876408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0"/>
              </a:spcBef>
              <a:spcAft>
                <a:spcPct val="0"/>
              </a:spcAft>
            </a:pPr>
            <a:r>
              <a:rPr lang="en-US" sz="2600" dirty="0"/>
              <a:t>+ An–</a:t>
            </a:r>
            <a:r>
              <a:rPr lang="en-US" sz="2600" dirty="0" err="1"/>
              <a:t>giê-ri</a:t>
            </a:r>
            <a:r>
              <a:rPr lang="en-US" sz="2600" dirty="0"/>
              <a:t> </a:t>
            </a:r>
            <a:r>
              <a:rPr lang="en-US" sz="2600" dirty="0" err="1"/>
              <a:t>khởi</a:t>
            </a:r>
            <a:r>
              <a:rPr lang="en-US" sz="2600" dirty="0"/>
              <a:t> </a:t>
            </a:r>
            <a:r>
              <a:rPr lang="en-US" sz="2600" dirty="0" err="1"/>
              <a:t>nghĩa</a:t>
            </a:r>
            <a:r>
              <a:rPr lang="en-US" sz="2600" dirty="0"/>
              <a:t> </a:t>
            </a:r>
            <a:r>
              <a:rPr lang="en-US" sz="2600" dirty="0" err="1"/>
              <a:t>vũ</a:t>
            </a:r>
            <a:r>
              <a:rPr lang="en-US" sz="2600" dirty="0"/>
              <a:t> </a:t>
            </a:r>
            <a:r>
              <a:rPr lang="en-US" sz="2600" dirty="0" err="1"/>
              <a:t>trang</a:t>
            </a:r>
            <a:r>
              <a:rPr lang="en-US" sz="2600" dirty="0"/>
              <a:t> </a:t>
            </a:r>
            <a:r>
              <a:rPr lang="en-US" sz="2600" dirty="0" err="1"/>
              <a:t>lật</a:t>
            </a:r>
            <a:r>
              <a:rPr lang="en-US" sz="2600" dirty="0"/>
              <a:t> </a:t>
            </a:r>
            <a:r>
              <a:rPr lang="en-US" sz="2600" dirty="0" err="1"/>
              <a:t>đổ</a:t>
            </a:r>
            <a:r>
              <a:rPr lang="en-US" sz="2600" dirty="0"/>
              <a:t> </a:t>
            </a:r>
            <a:r>
              <a:rPr lang="en-US" sz="2600" dirty="0" err="1"/>
              <a:t>ách</a:t>
            </a:r>
            <a:r>
              <a:rPr lang="en-US" sz="2600" dirty="0"/>
              <a:t> </a:t>
            </a:r>
            <a:r>
              <a:rPr lang="en-US" sz="2600" dirty="0" err="1"/>
              <a:t>thống</a:t>
            </a:r>
            <a:r>
              <a:rPr lang="en-US" sz="2600" dirty="0"/>
              <a:t> </a:t>
            </a:r>
            <a:r>
              <a:rPr lang="en-US" sz="2600" dirty="0" err="1"/>
              <a:t>trị</a:t>
            </a:r>
            <a:r>
              <a:rPr lang="en-US" sz="2600" dirty="0"/>
              <a:t> </a:t>
            </a:r>
            <a:r>
              <a:rPr lang="en-US" sz="2600" dirty="0" err="1"/>
              <a:t>của</a:t>
            </a:r>
            <a:r>
              <a:rPr lang="en-US" sz="2600" dirty="0"/>
              <a:t> </a:t>
            </a:r>
            <a:r>
              <a:rPr lang="en-US" sz="2600" dirty="0" err="1"/>
              <a:t>Pháp</a:t>
            </a:r>
            <a:r>
              <a:rPr lang="en-US" sz="2600" dirty="0"/>
              <a:t>(1954-1962)</a:t>
            </a:r>
          </a:p>
        </p:txBody>
      </p:sp>
    </p:spTree>
    <p:extLst>
      <p:ext uri="{BB962C8B-B14F-4D97-AF65-F5344CB8AC3E}">
        <p14:creationId xmlns:p14="http://schemas.microsoft.com/office/powerpoint/2010/main" val="28308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U9-B6-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04800" y="2133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172" name="Text Box 6"/>
          <p:cNvSpPr txBox="1">
            <a:spLocks noChangeArrowheads="1"/>
          </p:cNvSpPr>
          <p:nvPr/>
        </p:nvSpPr>
        <p:spPr bwMode="auto">
          <a:xfrm>
            <a:off x="381000" y="2590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17418" name="Text Box 10"/>
          <p:cNvSpPr txBox="1">
            <a:spLocks noChangeArrowheads="1"/>
          </p:cNvSpPr>
          <p:nvPr/>
        </p:nvSpPr>
        <p:spPr bwMode="auto">
          <a:xfrm>
            <a:off x="-838200" y="2909888"/>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base" hangingPunct="1">
              <a:spcBef>
                <a:spcPct val="50000"/>
              </a:spcBef>
              <a:spcAft>
                <a:spcPct val="0"/>
              </a:spcAft>
            </a:pPr>
            <a:endParaRPr lang="en-US">
              <a:solidFill>
                <a:srgbClr val="000000"/>
              </a:solidFill>
              <a:latin typeface="Franklin Gothic Book" pitchFamily="34" charset="0"/>
            </a:endParaRPr>
          </a:p>
        </p:txBody>
      </p:sp>
      <p:sp>
        <p:nvSpPr>
          <p:cNvPr id="79886" name="AutoShape 14"/>
          <p:cNvSpPr>
            <a:spLocks noChangeArrowheads="1"/>
          </p:cNvSpPr>
          <p:nvPr/>
        </p:nvSpPr>
        <p:spPr bwMode="auto">
          <a:xfrm>
            <a:off x="2755900" y="2201863"/>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9889" name="AutoShape 17"/>
          <p:cNvSpPr>
            <a:spLocks noChangeArrowheads="1"/>
          </p:cNvSpPr>
          <p:nvPr/>
        </p:nvSpPr>
        <p:spPr bwMode="auto">
          <a:xfrm>
            <a:off x="914400" y="19685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0" name="Rectangle 19"/>
          <p:cNvSpPr>
            <a:spLocks noChangeArrowheads="1"/>
          </p:cNvSpPr>
          <p:nvPr/>
        </p:nvSpPr>
        <p:spPr bwMode="auto">
          <a:xfrm>
            <a:off x="2684463" y="29765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600" b="1" dirty="0">
                <a:solidFill>
                  <a:srgbClr val="FF0000"/>
                </a:solidFill>
                <a:latin typeface="Times New Roman" pitchFamily="18" charset="0"/>
              </a:rPr>
              <a:t>1960</a:t>
            </a:r>
            <a:endParaRPr lang="en-US" sz="3600" dirty="0">
              <a:solidFill>
                <a:srgbClr val="000000"/>
              </a:solidFill>
              <a:latin typeface="Times New Roman" pitchFamily="18" charset="0"/>
            </a:endParaRPr>
          </a:p>
        </p:txBody>
      </p:sp>
      <p:pic>
        <p:nvPicPr>
          <p:cNvPr id="21" name="Picture 10" descr="800px-Flag_of_Algeria_(border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676400"/>
            <a:ext cx="647700" cy="381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5" descr="Egyp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1866900"/>
            <a:ext cx="419100" cy="28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2" name="AutoShape 14"/>
          <p:cNvSpPr>
            <a:spLocks noChangeArrowheads="1"/>
          </p:cNvSpPr>
          <p:nvPr/>
        </p:nvSpPr>
        <p:spPr bwMode="auto">
          <a:xfrm>
            <a:off x="9906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3" name="AutoShape 14"/>
          <p:cNvSpPr>
            <a:spLocks noChangeArrowheads="1"/>
          </p:cNvSpPr>
          <p:nvPr/>
        </p:nvSpPr>
        <p:spPr bwMode="auto">
          <a:xfrm>
            <a:off x="2133600" y="4343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4" name="AutoShape 14"/>
          <p:cNvSpPr>
            <a:spLocks noChangeArrowheads="1"/>
          </p:cNvSpPr>
          <p:nvPr/>
        </p:nvSpPr>
        <p:spPr bwMode="auto">
          <a:xfrm>
            <a:off x="3048000" y="4724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6" name="AutoShape 14"/>
          <p:cNvSpPr>
            <a:spLocks noChangeArrowheads="1"/>
          </p:cNvSpPr>
          <p:nvPr/>
        </p:nvSpPr>
        <p:spPr bwMode="auto">
          <a:xfrm>
            <a:off x="3733800" y="30480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7" name="AutoShape 14"/>
          <p:cNvSpPr>
            <a:spLocks noChangeArrowheads="1"/>
          </p:cNvSpPr>
          <p:nvPr/>
        </p:nvSpPr>
        <p:spPr bwMode="auto">
          <a:xfrm>
            <a:off x="381000" y="28956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8" name="AutoShape 14"/>
          <p:cNvSpPr>
            <a:spLocks noChangeArrowheads="1"/>
          </p:cNvSpPr>
          <p:nvPr/>
        </p:nvSpPr>
        <p:spPr bwMode="auto">
          <a:xfrm>
            <a:off x="2895600" y="2635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9" name="AutoShape 14"/>
          <p:cNvSpPr>
            <a:spLocks noChangeArrowheads="1"/>
          </p:cNvSpPr>
          <p:nvPr/>
        </p:nvSpPr>
        <p:spPr bwMode="auto">
          <a:xfrm>
            <a:off x="2565400" y="46101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0" name="AutoShape 14"/>
          <p:cNvSpPr>
            <a:spLocks noChangeArrowheads="1"/>
          </p:cNvSpPr>
          <p:nvPr/>
        </p:nvSpPr>
        <p:spPr bwMode="auto">
          <a:xfrm>
            <a:off x="1981200" y="3581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1" name="AutoShape 14"/>
          <p:cNvSpPr>
            <a:spLocks noChangeArrowheads="1"/>
          </p:cNvSpPr>
          <p:nvPr/>
        </p:nvSpPr>
        <p:spPr bwMode="auto">
          <a:xfrm>
            <a:off x="2057400" y="3962400"/>
            <a:ext cx="381000" cy="3048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2" name="AutoShape 14"/>
          <p:cNvSpPr>
            <a:spLocks noChangeArrowheads="1"/>
          </p:cNvSpPr>
          <p:nvPr/>
        </p:nvSpPr>
        <p:spPr bwMode="auto">
          <a:xfrm>
            <a:off x="2514600" y="37338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43" name="AutoShape 14"/>
          <p:cNvSpPr>
            <a:spLocks noChangeArrowheads="1"/>
          </p:cNvSpPr>
          <p:nvPr/>
        </p:nvSpPr>
        <p:spPr bwMode="auto">
          <a:xfrm>
            <a:off x="914400" y="2819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7" name="AutoShape 14"/>
          <p:cNvSpPr>
            <a:spLocks noChangeArrowheads="1"/>
          </p:cNvSpPr>
          <p:nvPr/>
        </p:nvSpPr>
        <p:spPr bwMode="auto">
          <a:xfrm>
            <a:off x="3886200" y="33972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8" name="AutoShape 14"/>
          <p:cNvSpPr>
            <a:spLocks noChangeArrowheads="1"/>
          </p:cNvSpPr>
          <p:nvPr/>
        </p:nvSpPr>
        <p:spPr bwMode="auto">
          <a:xfrm>
            <a:off x="22860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29" name="AutoShape 14"/>
          <p:cNvSpPr>
            <a:spLocks noChangeArrowheads="1"/>
          </p:cNvSpPr>
          <p:nvPr/>
        </p:nvSpPr>
        <p:spPr bwMode="auto">
          <a:xfrm>
            <a:off x="1752600" y="2527300"/>
            <a:ext cx="381000" cy="2667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0" name="AutoShape 14"/>
          <p:cNvSpPr>
            <a:spLocks noChangeArrowheads="1"/>
          </p:cNvSpPr>
          <p:nvPr/>
        </p:nvSpPr>
        <p:spPr bwMode="auto">
          <a:xfrm>
            <a:off x="838200" y="243205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31" name="AutoShape 14"/>
          <p:cNvSpPr>
            <a:spLocks noChangeArrowheads="1"/>
          </p:cNvSpPr>
          <p:nvPr/>
        </p:nvSpPr>
        <p:spPr bwMode="auto">
          <a:xfrm>
            <a:off x="2667000" y="3886200"/>
            <a:ext cx="381000" cy="228600"/>
          </a:xfrm>
          <a:prstGeom prst="star5">
            <a:avLst/>
          </a:prstGeom>
          <a:solidFill>
            <a:srgbClr val="FF3300"/>
          </a:solidFill>
          <a:ln w="9525">
            <a:solidFill>
              <a:schemeClr val="tx1"/>
            </a:solidFill>
            <a:miter lim="800000"/>
            <a:headEnd/>
            <a:tailEnd/>
          </a:ln>
          <a:effectLst/>
        </p:spPr>
        <p:txBody>
          <a:bodyPr wrap="none" anchor="ctr"/>
          <a:lstStyle/>
          <a:p>
            <a:pPr algn="ctr">
              <a:defRPr/>
            </a:pPr>
            <a:endParaRPr lang="en-US">
              <a:solidFill>
                <a:srgbClr val="009999"/>
              </a:solidFill>
              <a:latin typeface="Tahoma" pitchFamily="34" charset="0"/>
            </a:endParaRPr>
          </a:p>
        </p:txBody>
      </p:sp>
      <p:sp>
        <p:nvSpPr>
          <p:cNvPr id="7200" name="Rectangle 34"/>
          <p:cNvSpPr>
            <a:spLocks noChangeArrowheads="1"/>
          </p:cNvSpPr>
          <p:nvPr/>
        </p:nvSpPr>
        <p:spPr bwMode="auto">
          <a:xfrm>
            <a:off x="76200" y="6076950"/>
            <a:ext cx="4572000"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a:solidFill>
                  <a:srgbClr val="052AE1"/>
                </a:solidFill>
                <a:latin typeface="Times New Roman" pitchFamily="18" charset="0"/>
              </a:rPr>
              <a:t>Lược đồ các nước châu Phi sau Chiến tranh thế giới thứ hai</a:t>
            </a:r>
          </a:p>
        </p:txBody>
      </p:sp>
      <p:sp>
        <p:nvSpPr>
          <p:cNvPr id="3" name="TextBox 2"/>
          <p:cNvSpPr txBox="1"/>
          <p:nvPr/>
        </p:nvSpPr>
        <p:spPr>
          <a:xfrm>
            <a:off x="4927601" y="2957514"/>
            <a:ext cx="4140200" cy="1200329"/>
          </a:xfrm>
          <a:prstGeom prst="rect">
            <a:avLst/>
          </a:prstGeom>
          <a:noFill/>
        </p:spPr>
        <p:txBody>
          <a:bodyPr wrap="square" rtlCol="0">
            <a:spAutoFit/>
          </a:bodyPr>
          <a:lstStyle/>
          <a:p>
            <a:pPr algn="just"/>
            <a:r>
              <a:rPr lang="en-US" sz="2400" dirty="0">
                <a:solidFill>
                  <a:srgbClr val="000000"/>
                </a:solidFill>
                <a:latin typeface="Times New Roman" pitchFamily="18" charset="0"/>
                <a:cs typeface="Times New Roman" pitchFamily="18" charset="0"/>
              </a:rPr>
              <a:t>=&gt; </a:t>
            </a:r>
            <a:r>
              <a:rPr lang="en-US" sz="2400" dirty="0" err="1">
                <a:solidFill>
                  <a:srgbClr val="000000"/>
                </a:solidFill>
                <a:latin typeface="Times New Roman" pitchFamily="18" charset="0"/>
                <a:cs typeface="Times New Roman" pitchFamily="18" charset="0"/>
              </a:rPr>
              <a:t>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Châu</a:t>
            </a:r>
            <a:r>
              <a:rPr lang="en-US" sz="2400" dirty="0">
                <a:solidFill>
                  <a:srgbClr val="000000"/>
                </a:solidFill>
                <a:latin typeface="Times New Roman" pitchFamily="18" charset="0"/>
                <a:cs typeface="Times New Roman" pitchFamily="18" charset="0"/>
              </a:rPr>
              <a:t> Phi tan </a:t>
            </a:r>
            <a:r>
              <a:rPr lang="en-US" sz="2400" dirty="0" err="1">
                <a:solidFill>
                  <a:srgbClr val="000000"/>
                </a:solidFill>
                <a:latin typeface="Times New Roman" pitchFamily="18" charset="0"/>
                <a:cs typeface="Times New Roman" pitchFamily="18" charset="0"/>
              </a:rPr>
              <a:t>rã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châu</a:t>
            </a:r>
            <a:r>
              <a:rPr lang="en-US" sz="2400" dirty="0">
                <a:solidFill>
                  <a:srgbClr val="000000"/>
                </a:solidFill>
                <a:latin typeface="Times New Roman" pitchFamily="18" charset="0"/>
                <a:cs typeface="Times New Roman" pitchFamily="18" charset="0"/>
              </a:rPr>
              <a:t> Phi </a:t>
            </a:r>
            <a:r>
              <a:rPr lang="en-US" sz="2400" dirty="0" err="1">
                <a:solidFill>
                  <a:srgbClr val="000000"/>
                </a:solidFill>
                <a:latin typeface="Times New Roman" pitchFamily="18" charset="0"/>
                <a:cs typeface="Times New Roman" pitchFamily="18" charset="0"/>
              </a:rPr>
              <a:t>giành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lập</a:t>
            </a:r>
            <a:r>
              <a:rPr lang="en-US" sz="2400" dirty="0">
                <a:solidFill>
                  <a:srgbClr val="000000"/>
                </a:solidFill>
                <a:latin typeface="Times New Roman" pitchFamily="18" charset="0"/>
                <a:cs typeface="Times New Roman" pitchFamily="18" charset="0"/>
              </a:rPr>
              <a:t>.</a:t>
            </a:r>
          </a:p>
        </p:txBody>
      </p:sp>
      <p:sp>
        <p:nvSpPr>
          <p:cNvPr id="4" name="TextBox 3"/>
          <p:cNvSpPr txBox="1"/>
          <p:nvPr/>
        </p:nvSpPr>
        <p:spPr>
          <a:xfrm>
            <a:off x="4953001" y="1524000"/>
            <a:ext cx="3904022" cy="1200329"/>
          </a:xfrm>
          <a:prstGeom prst="rect">
            <a:avLst/>
          </a:prstGeom>
          <a:noFill/>
        </p:spPr>
        <p:txBody>
          <a:bodyPr wrap="square" rtlCol="0">
            <a:spAutoFit/>
          </a:bodyPr>
          <a:lstStyle/>
          <a:p>
            <a:r>
              <a:rPr lang="en-US" sz="2400" b="1" dirty="0" err="1">
                <a:solidFill>
                  <a:srgbClr val="C00000"/>
                </a:solidFill>
                <a:latin typeface="Times New Roman" pitchFamily="18" charset="0"/>
                <a:cs typeface="Times New Roman" pitchFamily="18" charset="0"/>
              </a:rPr>
              <a:t>Em</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có</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nhận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xét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gì</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về</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hệ</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thống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thuộc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địa</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các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nước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đế</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quốc</a:t>
            </a:r>
            <a:r>
              <a:rPr lang="en-US" sz="24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3284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1066800" y="685800"/>
            <a:ext cx="7315200" cy="3657600"/>
          </a:xfrm>
          <a:prstGeom prst="wedgeEllipseCallout">
            <a:avLst>
              <a:gd name="adj1" fmla="val -52725"/>
              <a:gd name="adj2" fmla="val -41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flipV="1">
            <a:off x="1676400" y="1208664"/>
            <a:ext cx="5867400" cy="2308324"/>
          </a:xfrm>
          <a:prstGeom prst="rect">
            <a:avLst/>
          </a:prstGeom>
        </p:spPr>
        <p:txBody>
          <a:bodyPr wrap="square">
            <a:spAutoFit/>
          </a:bodyPr>
          <a:lstStyle/>
          <a:p>
            <a:pPr algn="just">
              <a:tabLst>
                <a:tab pos="3960495" algn="l"/>
              </a:tabLst>
            </a:pPr>
            <a:r>
              <a:rPr lang="nl-NL" sz="3600" b="1" dirty="0">
                <a:latin typeface="Times New Roman" panose="02020603050405020304" pitchFamily="18" charset="0"/>
                <a:ea typeface="Times New Roman" panose="02020603050405020304" pitchFamily="18" charset="0"/>
              </a:rPr>
              <a:t>?Cho biết tình hình kinh tế ở các nước Châu Phi sau khi giành được độc lập? So sánh với các Châu lục khác ?</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2078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6861337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1687</TotalTime>
  <Words>2553</Words>
  <Application>Microsoft Office PowerPoint</Application>
  <PresentationFormat>On-screen Show (4:3)</PresentationFormat>
  <Paragraphs>208</Paragraphs>
  <Slides>39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.VnTime</vt:lpstr>
      <vt:lpstr>Arial</vt:lpstr>
      <vt:lpstr>Calibri</vt:lpstr>
      <vt:lpstr>Calibri Light</vt:lpstr>
      <vt:lpstr>Franklin Gothic Book</vt:lpstr>
      <vt:lpstr>Tahoma</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Nhóm 2 :  Hơn 3 thế kỉ, chế phân biệt chủng tộc (A-pac-thai) đã thống trị cực kì tàn bạo đối với người da đen và da màu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do cuc</cp:lastModifiedBy>
  <cp:revision>217</cp:revision>
  <dcterms:created xsi:type="dcterms:W3CDTF">2006-08-16T00:00:00Z</dcterms:created>
  <dcterms:modified xsi:type="dcterms:W3CDTF">2023-10-28T01:14:50Z</dcterms:modified>
</cp:coreProperties>
</file>